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3" r:id="rId2"/>
  </p:sldMasterIdLst>
  <p:notesMasterIdLst>
    <p:notesMasterId r:id="rId23"/>
  </p:notesMasterIdLst>
  <p:handoutMasterIdLst>
    <p:handoutMasterId r:id="rId24"/>
  </p:handoutMasterIdLst>
  <p:sldIdLst>
    <p:sldId id="291" r:id="rId3"/>
    <p:sldId id="257" r:id="rId4"/>
    <p:sldId id="258" r:id="rId5"/>
    <p:sldId id="261" r:id="rId6"/>
    <p:sldId id="265" r:id="rId7"/>
    <p:sldId id="260" r:id="rId8"/>
    <p:sldId id="262" r:id="rId9"/>
    <p:sldId id="263" r:id="rId10"/>
    <p:sldId id="264" r:id="rId11"/>
    <p:sldId id="266" r:id="rId12"/>
    <p:sldId id="267" r:id="rId13"/>
    <p:sldId id="289" r:id="rId14"/>
    <p:sldId id="268" r:id="rId15"/>
    <p:sldId id="290" r:id="rId16"/>
    <p:sldId id="292" r:id="rId17"/>
    <p:sldId id="269" r:id="rId18"/>
    <p:sldId id="293" r:id="rId19"/>
    <p:sldId id="270" r:id="rId20"/>
    <p:sldId id="271" r:id="rId21"/>
    <p:sldId id="27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BF2C21"/>
    <a:srgbClr val="DE4B40"/>
    <a:srgbClr val="FF5050"/>
    <a:srgbClr val="FF99CC"/>
    <a:srgbClr val="66FF33"/>
    <a:srgbClr val="008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139" autoAdjust="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2466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Bey. 23/09/04  SLU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C3D9F586-7E03-4270-A0B3-C6E2178E8C2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17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Bey. 23/09/04  SLU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6725246-0506-40F9-8FE8-720E604AF7D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36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els-lab.com/" TargetMode="External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 userDrawn="1"/>
        </p:nvSpPr>
        <p:spPr bwMode="auto">
          <a:xfrm>
            <a:off x="2819400" y="6613525"/>
            <a:ext cx="5791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sz="1000" smtClean="0">
                <a:solidFill>
                  <a:srgbClr val="000000"/>
                </a:solidFill>
                <a:latin typeface="Verdana" pitchFamily="34" charset="0"/>
              </a:rPr>
              <a:t>Congres SLU, September 2004 updated in Novembre 2005; Designed by </a:t>
            </a:r>
            <a:r>
              <a:rPr lang="en-US" sz="1000" smtClean="0">
                <a:solidFill>
                  <a:srgbClr val="BF2C21"/>
                </a:solidFill>
                <a:latin typeface="Verdana" pitchFamily="34" charset="0"/>
                <a:hlinkClick r:id="rId3" tooltip="www.pixels-lab.com"/>
              </a:rPr>
              <a:t>Pixels-Lab</a:t>
            </a:r>
            <a:endParaRPr lang="en-US" sz="1000" smtClean="0">
              <a:solidFill>
                <a:srgbClr val="BF2C21"/>
              </a:solidFill>
              <a:latin typeface="Verdan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pixels-lab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hyperlink" Target="http://www.pixels-lab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4"/>
          <p:cNvSpPr txBox="1">
            <a:spLocks noChangeArrowheads="1"/>
          </p:cNvSpPr>
          <p:nvPr userDrawn="1"/>
        </p:nvSpPr>
        <p:spPr bwMode="auto">
          <a:xfrm>
            <a:off x="2819400" y="6613525"/>
            <a:ext cx="5791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sz="1000" smtClean="0">
                <a:solidFill>
                  <a:srgbClr val="000000"/>
                </a:solidFill>
                <a:latin typeface="Verdana" pitchFamily="34" charset="0"/>
              </a:rPr>
              <a:t>Congres SLU, September 2004 updated Novembre 2005; Designed by </a:t>
            </a:r>
            <a:r>
              <a:rPr lang="en-US" sz="1000" smtClean="0">
                <a:solidFill>
                  <a:srgbClr val="BF2C21"/>
                </a:solidFill>
                <a:latin typeface="Verdana" pitchFamily="34" charset="0"/>
                <a:hlinkClick r:id="rId16" tooltip="www.pixels-lab.com"/>
              </a:rPr>
              <a:t>Pixels-Lab</a:t>
            </a:r>
            <a:endParaRPr lang="en-US" sz="1000" smtClean="0">
              <a:solidFill>
                <a:srgbClr val="BF2C21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1"/>
          <p:cNvSpPr txBox="1">
            <a:spLocks noChangeArrowheads="1"/>
          </p:cNvSpPr>
          <p:nvPr userDrawn="1"/>
        </p:nvSpPr>
        <p:spPr bwMode="auto">
          <a:xfrm>
            <a:off x="2819400" y="6613525"/>
            <a:ext cx="5791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sz="1000" smtClean="0">
                <a:solidFill>
                  <a:srgbClr val="000000"/>
                </a:solidFill>
                <a:latin typeface="Verdana" pitchFamily="34" charset="0"/>
              </a:rPr>
              <a:t>Congres SLU, September 2004 updated in Novembre 2005; Designed by </a:t>
            </a:r>
            <a:r>
              <a:rPr lang="en-US" sz="1000" smtClean="0">
                <a:solidFill>
                  <a:srgbClr val="BF2C21"/>
                </a:solidFill>
                <a:latin typeface="Verdana" pitchFamily="34" charset="0"/>
                <a:hlinkClick r:id="rId14" tooltip="www.pixels-lab.com"/>
              </a:rPr>
              <a:t>Pixels-Lab</a:t>
            </a:r>
            <a:endParaRPr lang="en-US" sz="1000" smtClean="0">
              <a:solidFill>
                <a:srgbClr val="BF2C21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685800" y="457200"/>
            <a:ext cx="78486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fr-FR" altLang="en-US" sz="2400" b="1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fr-FR" altLang="en-US" sz="24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</a:rPr>
              <a:t>TRAITEMENT DU CANCER LOCALISE </a:t>
            </a:r>
            <a:r>
              <a:rPr lang="en-US" altLang="en-US" sz="2000" b="1" dirty="0" smtClean="0">
                <a:solidFill>
                  <a:schemeClr val="bg1"/>
                </a:solidFill>
              </a:rPr>
              <a:t>DE LA </a:t>
            </a:r>
            <a:r>
              <a:rPr lang="en-US" altLang="en-US" sz="2000" b="1" dirty="0">
                <a:solidFill>
                  <a:schemeClr val="bg1"/>
                </a:solidFill>
              </a:rPr>
              <a:t>PROSTATE PAR HIFU(ABLATHERM)</a:t>
            </a:r>
          </a:p>
          <a:p>
            <a:pPr algn="ctr" rtl="1"/>
            <a:r>
              <a:rPr lang="en-US" altLang="en-US" sz="2000" b="1" dirty="0">
                <a:solidFill>
                  <a:schemeClr val="bg1"/>
                </a:solidFill>
              </a:rPr>
              <a:t>100 PATIENTS AVEC UN RECUL DE 10 ANS</a:t>
            </a:r>
          </a:p>
          <a:p>
            <a:pPr algn="ctr">
              <a:spcBef>
                <a:spcPct val="50000"/>
              </a:spcBef>
            </a:pP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altLang="en-US" sz="2400" b="1" dirty="0">
                <a:solidFill>
                  <a:schemeClr val="bg1"/>
                </a:solidFill>
                <a:latin typeface="Verdana" pitchFamily="34" charset="0"/>
              </a:rPr>
              <a:t>	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pic>
        <p:nvPicPr>
          <p:cNvPr id="4100" name="Picture 3" descr="C:\Users\USER\Pictures\Pictur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084513"/>
            <a:ext cx="266700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2362200" y="2286000"/>
            <a:ext cx="41148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chemeClr val="bg1"/>
                </a:solidFill>
              </a:rPr>
              <a:t>DR YEHIA GHADDAR </a:t>
            </a:r>
            <a:br>
              <a:rPr lang="en-US" altLang="en-US" sz="2000" b="1" dirty="0">
                <a:solidFill>
                  <a:schemeClr val="bg1"/>
                </a:solidFill>
              </a:rPr>
            </a:br>
            <a:r>
              <a:rPr lang="en-US" altLang="en-US" sz="2000" b="1" dirty="0">
                <a:solidFill>
                  <a:schemeClr val="bg1"/>
                </a:solidFill>
              </a:rPr>
              <a:t>DR  JAMAL GHADDAR</a:t>
            </a:r>
            <a:endParaRPr lang="fr-FR" altLang="en-US" sz="2000" b="1" dirty="0">
              <a:solidFill>
                <a:schemeClr val="bg1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>CENTRE D’ UROLOGIE </a:t>
            </a:r>
            <a:b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>NON INVASIVE</a:t>
            </a:r>
            <a:b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>HOPITAL BELLEVUE MEDICAL CENTER </a:t>
            </a:r>
            <a:b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fr-FR" altLang="en-US" sz="2000" b="1" dirty="0">
                <a:solidFill>
                  <a:schemeClr val="bg1"/>
                </a:solidFill>
                <a:latin typeface="Verdana" pitchFamily="34" charset="0"/>
              </a:rPr>
              <a:t>BEYROUTH-LIBAN.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19200"/>
            <a:ext cx="7924800" cy="3505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fr-FR" sz="3200" dirty="0" smtClean="0">
                <a:solidFill>
                  <a:schemeClr val="bg2"/>
                </a:solidFill>
              </a:rPr>
              <a:t>                    </a:t>
            </a:r>
            <a:r>
              <a:rPr lang="fr-FR" sz="3200" dirty="0" smtClean="0">
                <a:solidFill>
                  <a:schemeClr val="tx1">
                    <a:lumMod val="50000"/>
                  </a:schemeClr>
                </a:solidFill>
              </a:rPr>
              <a:t>     Objectif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fr-FR" sz="3200" dirty="0" smtClean="0">
                <a:solidFill>
                  <a:schemeClr val="tx1">
                    <a:lumMod val="50000"/>
                  </a:schemeClr>
                </a:solidFill>
              </a:rPr>
              <a:t>Evaluer l'efficacité à long terme du traitement du cancer localisé de la prostate par ultrasons focalisés 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fr-FR" sz="3200" dirty="0" smtClean="0">
                <a:solidFill>
                  <a:schemeClr val="tx1">
                    <a:lumMod val="50000"/>
                  </a:schemeClr>
                </a:solidFill>
              </a:rPr>
              <a:t>(HIFU-ABLATHERM)</a:t>
            </a:r>
            <a:r>
              <a:rPr lang="fr-FR" sz="3200" dirty="0" smtClean="0"/>
              <a:t>.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3200" dirty="0" smtClean="0"/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fr-FR" sz="3200" dirty="0" smtClean="0">
              <a:solidFill>
                <a:schemeClr val="bg2"/>
              </a:solidFill>
            </a:endParaRPr>
          </a:p>
        </p:txBody>
      </p:sp>
      <p:sp>
        <p:nvSpPr>
          <p:cNvPr id="5123" name="Rectangle 9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altLang="en-US" sz="460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altLang="en-US" sz="4600">
                <a:latin typeface="Times New Roman" pitchFamily="18" charset="0"/>
                <a:cs typeface="Times New Roman" pitchFamily="18" charset="0"/>
              </a:rPr>
            </a:br>
            <a:r>
              <a:rPr lang="fr-FR" altLang="en-US" sz="4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fr-FR" altLang="en-US" sz="48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147" name="AutoShape 3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620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                      Méthodes   </a:t>
            </a:r>
            <a:endParaRPr lang="en-US" altLang="en-US" sz="28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286000"/>
            <a:ext cx="7467600" cy="2667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        Entre juillet </a:t>
            </a:r>
            <a:r>
              <a:rPr lang="fr-FR" sz="24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2003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 et juillet</a:t>
            </a:r>
            <a:r>
              <a:rPr lang="fr-FR" sz="24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 2006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            </a:t>
            </a:r>
            <a:r>
              <a:rPr lang="fr-FR" sz="24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100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 patients ont été traité par </a:t>
            </a:r>
            <a:r>
              <a:rPr lang="fr-FR" sz="24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HIFU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 seul :</a:t>
            </a:r>
            <a:b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</a:b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Le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suivi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moyen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est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de 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96 </a:t>
            </a:r>
            <a:r>
              <a:rPr lang="en-US" sz="2400" b="1" dirty="0" err="1" smtClean="0">
                <a:solidFill>
                  <a:schemeClr val="tx1">
                    <a:lumMod val="50000"/>
                  </a:schemeClr>
                </a:solidFill>
              </a:rPr>
              <a:t>mois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(84 à 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120 </a:t>
            </a:r>
            <a:r>
              <a:rPr lang="en-US" sz="2400" b="1" dirty="0" err="1" smtClean="0">
                <a:solidFill>
                  <a:schemeClr val="tx1">
                    <a:lumMod val="50000"/>
                  </a:schemeClr>
                </a:solidFill>
              </a:rPr>
              <a:t>mois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</a:rPr>
              <a:t>(sont exclus de cette étude 8 patients perdus de vue et 2 décédés d’autres causes)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620000" cy="762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Les critères d’inclusions</a:t>
            </a:r>
            <a:endParaRPr lang="en-US" altLang="en-US" sz="28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286000"/>
            <a:ext cx="75438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T1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N0 MO[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24 cas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]</a:t>
            </a:r>
            <a:r>
              <a:rPr lang="en-US" sz="1800" dirty="0" smtClean="0">
                <a:solidFill>
                  <a:schemeClr val="bg2"/>
                </a:solidFill>
                <a:latin typeface="Verdana" pitchFamily="34" charset="0"/>
              </a:rPr>
              <a:t>-(</a:t>
            </a:r>
            <a:r>
              <a:rPr lang="en-US" sz="1800" dirty="0">
                <a:solidFill>
                  <a:schemeClr val="bg2"/>
                </a:solidFill>
                <a:latin typeface="Verdana" pitchFamily="34" charset="0"/>
              </a:rPr>
              <a:t>T1a(5pts</a:t>
            </a:r>
            <a:r>
              <a:rPr lang="en-US" sz="1800" dirty="0" smtClean="0">
                <a:solidFill>
                  <a:schemeClr val="bg2"/>
                </a:solidFill>
                <a:latin typeface="Verdana" pitchFamily="34" charset="0"/>
              </a:rPr>
              <a:t>)–</a:t>
            </a:r>
            <a:r>
              <a:rPr lang="en-US" sz="1800" dirty="0">
                <a:solidFill>
                  <a:schemeClr val="bg2"/>
                </a:solidFill>
                <a:latin typeface="Verdana" pitchFamily="34" charset="0"/>
              </a:rPr>
              <a:t>T1b (3pts</a:t>
            </a:r>
            <a:r>
              <a:rPr lang="en-US" sz="1800" dirty="0" smtClean="0">
                <a:solidFill>
                  <a:schemeClr val="bg2"/>
                </a:solidFill>
                <a:latin typeface="Verdana" pitchFamily="34" charset="0"/>
              </a:rPr>
              <a:t>)-T1c(16pts) </a:t>
            </a:r>
            <a:endParaRPr lang="fr-FR" sz="1800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T2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N0 M0 [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76 cas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]</a:t>
            </a:r>
            <a:r>
              <a:rPr lang="fr-FR" sz="1800" dirty="0" smtClean="0">
                <a:solidFill>
                  <a:schemeClr val="bg2"/>
                </a:solidFill>
                <a:latin typeface="Verdana" pitchFamily="34" charset="0"/>
              </a:rPr>
              <a:t>-(</a:t>
            </a:r>
            <a:r>
              <a:rPr lang="en-US" sz="1800" dirty="0">
                <a:solidFill>
                  <a:schemeClr val="bg2"/>
                </a:solidFill>
                <a:latin typeface="Verdana" pitchFamily="34" charset="0"/>
              </a:rPr>
              <a:t>T2a </a:t>
            </a:r>
            <a:r>
              <a:rPr lang="en-US" sz="1800" dirty="0" smtClean="0">
                <a:solidFill>
                  <a:schemeClr val="bg2"/>
                </a:solidFill>
                <a:latin typeface="Verdana" pitchFamily="34" charset="0"/>
              </a:rPr>
              <a:t>46(</a:t>
            </a:r>
            <a:r>
              <a:rPr lang="en-US" sz="1800" dirty="0" err="1" smtClean="0">
                <a:solidFill>
                  <a:schemeClr val="bg2"/>
                </a:solidFill>
                <a:latin typeface="Verdana" pitchFamily="34" charset="0"/>
              </a:rPr>
              <a:t>pts</a:t>
            </a:r>
            <a:r>
              <a:rPr lang="en-US" sz="1800" dirty="0">
                <a:solidFill>
                  <a:schemeClr val="bg2"/>
                </a:solidFill>
                <a:latin typeface="Verdana" pitchFamily="34" charset="0"/>
              </a:rPr>
              <a:t>)-</a:t>
            </a:r>
            <a:r>
              <a:rPr lang="en-US" sz="1800" dirty="0" smtClean="0">
                <a:solidFill>
                  <a:schemeClr val="bg2"/>
                </a:solidFill>
                <a:latin typeface="Verdana" pitchFamily="34" charset="0"/>
              </a:rPr>
              <a:t>T2b(30pts</a:t>
            </a:r>
            <a:r>
              <a:rPr lang="en-US" sz="1800" dirty="0">
                <a:solidFill>
                  <a:schemeClr val="bg2"/>
                </a:solidFill>
                <a:latin typeface="Verdana" pitchFamily="34" charset="0"/>
              </a:rPr>
              <a:t>)</a:t>
            </a:r>
            <a:r>
              <a:rPr lang="en-US" sz="2400" u="sng" dirty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sz="2400" u="sng" dirty="0">
                <a:solidFill>
                  <a:schemeClr val="bg2"/>
                </a:solidFill>
                <a:latin typeface="Verdana" pitchFamily="34" charset="0"/>
              </a:rPr>
            </a:br>
            <a:endParaRPr lang="fr-FR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fr-FR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PSA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     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  <a:sym typeface="Symbol" pitchFamily="18" charset="2"/>
              </a:rPr>
              <a:t>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  <a:sym typeface="Symbol" pitchFamily="18" charset="2"/>
              </a:rPr>
              <a:t> 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15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400" b="1" dirty="0" err="1" smtClean="0">
                <a:solidFill>
                  <a:schemeClr val="bg2"/>
                </a:solidFill>
                <a:latin typeface="Verdana" pitchFamily="34" charset="0"/>
              </a:rPr>
              <a:t>Gleason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  <a:sym typeface="Symbol" pitchFamily="18" charset="2"/>
              </a:rPr>
              <a:t>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  <a:sym typeface="Symbol" pitchFamily="18" charset="2"/>
              </a:rPr>
              <a:t> 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7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b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2400" i="1" dirty="0" smtClean="0">
                <a:solidFill>
                  <a:schemeClr val="bg2"/>
                </a:solidFill>
                <a:latin typeface="Verdana" pitchFamily="34" charset="0"/>
              </a:rPr>
              <a:t>  </a:t>
            </a:r>
            <a:endParaRPr lang="fr-FR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Volume prostatique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  <a:sym typeface="Symbol" pitchFamily="18" charset="2"/>
              </a:rPr>
              <a:t>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 40cm</a:t>
            </a:r>
            <a:r>
              <a:rPr lang="fr-FR" sz="2400" b="1" baseline="30000" dirty="0" smtClean="0">
                <a:solidFill>
                  <a:schemeClr val="bg2"/>
                </a:solidFill>
                <a:latin typeface="Verdana" pitchFamily="34" charset="0"/>
              </a:rPr>
              <a:t>3</a:t>
            </a:r>
            <a:endParaRPr lang="en-US" sz="2400" b="1" baseline="30000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7172" name="Rectangle 10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endParaRPr lang="fr-FR" altLang="en-US" sz="4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AutoShap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7620000" cy="1143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sz="2800" smtClean="0">
                <a:solidFill>
                  <a:schemeClr val="bg2"/>
                </a:solidFill>
              </a:rPr>
              <a:t>100 patients d’age moyen 66 ans[52-87] avaient avant HIFU  une moyenne de </a:t>
            </a:r>
            <a:br>
              <a:rPr lang="fr-FR" altLang="en-US" sz="2800" smtClean="0">
                <a:solidFill>
                  <a:schemeClr val="bg2"/>
                </a:solidFill>
              </a:rPr>
            </a:br>
            <a:endParaRPr lang="en-US" altLang="en-US" sz="2800" smtClean="0">
              <a:solidFill>
                <a:schemeClr val="bg2"/>
              </a:solidFill>
            </a:endParaRPr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543800" cy="2362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	.PSA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5,24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[2,3 - 15]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	.Gleason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5,2 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[≤6  chez 61 pts]</a:t>
            </a:r>
            <a:b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                    [  7  chez 39 ps ]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   .Volume prostate 22,1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 cc [14,6 - 40]                      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.85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patients avaient une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activité  sexuelle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3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152400"/>
            <a:ext cx="7543800" cy="2971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u="sng" dirty="0" smtClean="0">
                <a:solidFill>
                  <a:schemeClr val="bg2"/>
                </a:solidFill>
                <a:latin typeface="Verdana" pitchFamily="34" charset="0"/>
              </a:rPr>
              <a:t>1er </a:t>
            </a:r>
            <a:r>
              <a:rPr lang="en-US" altLang="en-US" sz="2400" u="sng" dirty="0" err="1" smtClean="0">
                <a:solidFill>
                  <a:schemeClr val="bg2"/>
                </a:solidFill>
                <a:latin typeface="Verdana" pitchFamily="34" charset="0"/>
              </a:rPr>
              <a:t>groupe</a:t>
            </a:r>
            <a:r>
              <a:rPr lang="en-US" altLang="en-US" sz="2400" u="sng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altLang="en-US" sz="2400" dirty="0" smtClean="0">
                <a:solidFill>
                  <a:schemeClr val="bg2"/>
                </a:solidFill>
                <a:latin typeface="Verdana" pitchFamily="34" charset="0"/>
              </a:rPr>
              <a:t>: 48 patients</a:t>
            </a:r>
            <a:r>
              <a:rPr lang="en-US" altLang="en-US" sz="1800" b="0" dirty="0" smtClean="0">
                <a:solidFill>
                  <a:schemeClr val="bg2"/>
                </a:solidFill>
                <a:latin typeface="Verdana" pitchFamily="34" charset="0"/>
              </a:rPr>
              <a:t>:</a:t>
            </a:r>
            <a:br>
              <a:rPr lang="en-US" altLang="en-US" sz="1800" b="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1800" b="0" dirty="0" smtClean="0">
                <a:solidFill>
                  <a:schemeClr val="bg2"/>
                </a:solidFill>
                <a:latin typeface="Verdana" pitchFamily="34" charset="0"/>
              </a:rPr>
              <a:t>T1a(5pts) –T1b (3pts) -T1c (4pts)-T2a 19(pts)-T2b(17pts)</a:t>
            </a:r>
            <a:r>
              <a:rPr lang="en-US" altLang="en-US" sz="1800" u="sng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1800" u="sng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1800" u="sng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1800" u="sng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ont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subis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une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 RTU  1 </a:t>
            </a:r>
            <a:r>
              <a:rPr lang="fr-FR" sz="2000" dirty="0" smtClean="0">
                <a:solidFill>
                  <a:schemeClr val="bg2"/>
                </a:solidFill>
                <a:latin typeface="Verdana" pitchFamily="34" charset="0"/>
              </a:rPr>
              <a:t>à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2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semaines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avant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HIFU</a:t>
            </a:r>
            <a:r>
              <a:rPr lang="en-US" altLang="en-US" sz="2000" u="sng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2000" u="sng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2000" u="sng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2000" u="sng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- 33 avec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signes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de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prostatisme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et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d’obstruction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- 15 avec prostate &gt; 40 cc sans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signe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altLang="en-US" sz="2000" dirty="0" err="1" smtClean="0">
                <a:solidFill>
                  <a:schemeClr val="bg2"/>
                </a:solidFill>
                <a:latin typeface="Verdana" pitchFamily="34" charset="0"/>
              </a:rPr>
              <a:t>d’obstruction</a:t>
            </a:r>
            <a: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en-US" altLang="en-US" sz="2000" dirty="0" smtClean="0">
                <a:solidFill>
                  <a:schemeClr val="bg2"/>
                </a:solidFill>
                <a:latin typeface="Verdana" pitchFamily="34" charset="0"/>
              </a:rPr>
            </a:br>
            <a:endParaRPr lang="en-US" altLang="en-US" sz="2000" u="sng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3352800"/>
            <a:ext cx="7543800" cy="3124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8000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fr-FR" sz="2400" b="1" u="sng" dirty="0" smtClean="0">
                <a:solidFill>
                  <a:schemeClr val="bg2"/>
                </a:solidFill>
                <a:latin typeface="Verdana" pitchFamily="34" charset="0"/>
              </a:rPr>
              <a:t>2</a:t>
            </a:r>
            <a:r>
              <a:rPr lang="fr-FR" sz="2400" b="1" u="sng" baseline="30000" dirty="0" smtClean="0">
                <a:solidFill>
                  <a:schemeClr val="bg2"/>
                </a:solidFill>
                <a:latin typeface="Verdana" pitchFamily="34" charset="0"/>
              </a:rPr>
              <a:t>ème</a:t>
            </a:r>
            <a:r>
              <a:rPr lang="fr-FR" sz="2400" b="1" u="sng" dirty="0" smtClean="0">
                <a:solidFill>
                  <a:schemeClr val="bg2"/>
                </a:solidFill>
                <a:latin typeface="Verdana" pitchFamily="34" charset="0"/>
              </a:rPr>
              <a:t>  groupe 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: 52 patients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fr-FR" sz="1800" dirty="0" smtClean="0">
                <a:solidFill>
                  <a:schemeClr val="bg2"/>
                </a:solidFill>
                <a:latin typeface="Verdana" pitchFamily="34" charset="0"/>
              </a:rPr>
              <a:t>T1c (12pts) –T2a (27pts) – T2b (13pts)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fr-FR" sz="2400" b="1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fr-FR" sz="2000" b="1" dirty="0" smtClean="0">
                <a:solidFill>
                  <a:schemeClr val="bg2"/>
                </a:solidFill>
                <a:latin typeface="Verdana" pitchFamily="34" charset="0"/>
              </a:rPr>
              <a:t>ont</a:t>
            </a:r>
            <a:r>
              <a:rPr lang="fr-FR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subi la HIFU sans RTU</a:t>
            </a:r>
            <a:endParaRPr lang="fr-FR" sz="2000" b="1" u="sng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fr-FR" sz="2000" b="1" dirty="0" smtClean="0">
                <a:solidFill>
                  <a:schemeClr val="bg2"/>
                </a:solidFill>
                <a:latin typeface="Verdana" pitchFamily="34" charset="0"/>
              </a:rPr>
              <a:t>Prostate inférieure à 40cm</a:t>
            </a:r>
            <a:r>
              <a:rPr lang="fr-FR" sz="2000" b="1" baseline="30000" dirty="0" smtClean="0">
                <a:solidFill>
                  <a:schemeClr val="bg2"/>
                </a:solidFill>
                <a:latin typeface="Verdana" pitchFamily="34" charset="0"/>
              </a:rPr>
              <a:t>3</a:t>
            </a:r>
            <a:r>
              <a:rPr lang="fr-FR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</a:p>
          <a:p>
            <a:pPr eaLnBrk="1" hangingPunct="1">
              <a:defRPr/>
            </a:pPr>
            <a:r>
              <a:rPr lang="fr-FR" sz="2000" b="1" dirty="0" smtClean="0">
                <a:solidFill>
                  <a:schemeClr val="bg2"/>
                </a:solidFill>
                <a:latin typeface="Verdana" pitchFamily="34" charset="0"/>
              </a:rPr>
              <a:t>Aucun signe d ‘obstruction à l’IPSS ni à la </a:t>
            </a:r>
            <a:r>
              <a:rPr lang="fr-FR" sz="2000" b="1" dirty="0" err="1" smtClean="0">
                <a:solidFill>
                  <a:schemeClr val="bg2"/>
                </a:solidFill>
                <a:latin typeface="Verdana" pitchFamily="34" charset="0"/>
              </a:rPr>
              <a:t>débimétrie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en-US" sz="4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AutoShap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620000" cy="1371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en-US" sz="3200" smtClean="0">
                <a:solidFill>
                  <a:schemeClr val="bg2"/>
                </a:solidFill>
              </a:rPr>
              <a:t>Tous les patients ont subis le traitement sous rachis anesthesie</a:t>
            </a: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5438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   </a:t>
            </a:r>
            <a:r>
              <a:rPr lang="fr-FR" altLang="en-US" sz="2400" b="1" smtClean="0">
                <a:solidFill>
                  <a:schemeClr val="bg2"/>
                </a:solidFill>
              </a:rPr>
              <a:t>Le drainage </a:t>
            </a:r>
            <a:r>
              <a:rPr lang="fr-FR" altLang="en-US" sz="2400" smtClean="0">
                <a:solidFill>
                  <a:schemeClr val="bg2"/>
                </a:solidFill>
              </a:rPr>
              <a:t>a été réalisé uniquement par un               </a:t>
            </a:r>
            <a:r>
              <a:rPr lang="fr-FR" altLang="en-US" sz="2400" b="1" smtClean="0">
                <a:solidFill>
                  <a:schemeClr val="bg2"/>
                </a:solidFill>
              </a:rPr>
              <a:t>cystocath</a:t>
            </a:r>
            <a:r>
              <a:rPr lang="fr-FR" altLang="en-US" sz="2400" smtClean="0">
                <a:solidFill>
                  <a:schemeClr val="bg2"/>
                </a:solidFill>
              </a:rPr>
              <a:t> en pré-op apr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è</a:t>
            </a:r>
            <a:r>
              <a:rPr lang="fr-FR" altLang="en-US" sz="2400" smtClean="0">
                <a:solidFill>
                  <a:schemeClr val="bg2"/>
                </a:solidFill>
              </a:rPr>
              <a:t>s la rachis anesthesie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en-US" sz="2400" b="1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  Ce dernier a été fermé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le lendemain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et ouvert après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chaque miction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pour mesurer le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résidu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.</a:t>
            </a:r>
            <a:b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Il a été enlevé après 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3 jours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consécutifs de miction  avec un</a:t>
            </a:r>
            <a:r>
              <a:rPr lang="fr-FR" altLang="en-US" sz="2400" b="1" smtClean="0">
                <a:solidFill>
                  <a:schemeClr val="bg2"/>
                </a:solidFill>
                <a:latin typeface="Verdana" pitchFamily="34" charset="0"/>
              </a:rPr>
              <a:t> résidu</a:t>
            </a:r>
            <a:r>
              <a:rPr lang="fr-FR" altLang="en-US" sz="2400" smtClean="0">
                <a:solidFill>
                  <a:schemeClr val="bg2"/>
                </a:solidFill>
                <a:latin typeface="Verdana" pitchFamily="34" charset="0"/>
              </a:rPr>
              <a:t> &lt; 50 ml</a:t>
            </a:r>
            <a:r>
              <a:rPr lang="en-US" altLang="en-US" sz="2400" smtClean="0">
                <a:solidFill>
                  <a:schemeClr val="bg2"/>
                </a:solidFill>
                <a:latin typeface="Verdana" pitchFamily="34" charset="0"/>
              </a:rPr>
              <a:t> </a:t>
            </a:r>
          </a:p>
          <a:p>
            <a:pPr eaLnBrk="1" hangingPunct="1"/>
            <a:endParaRPr lang="en-US" altLang="en-US" sz="24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4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85800" y="990600"/>
            <a:ext cx="7772400" cy="1905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Tous les patients</a:t>
            </a:r>
            <a:b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 ont quitté le centre 24 heures </a:t>
            </a:r>
            <a:b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après le HIFU</a:t>
            </a:r>
            <a:r>
              <a:rPr lang="en-US" altLang="en-US" sz="2800" b="0" smtClean="0">
                <a:solidFill>
                  <a:schemeClr val="bg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667000" y="3130550"/>
            <a:ext cx="4013200" cy="1822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tIns="190800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fr-FR" altLang="en-US" smtClean="0">
                <a:solidFill>
                  <a:schemeClr val="bg2"/>
                </a:solidFill>
              </a:rPr>
              <a:t>avec une </a:t>
            </a:r>
            <a:r>
              <a:rPr lang="fr-FR" altLang="en-US" b="1" smtClean="0">
                <a:solidFill>
                  <a:schemeClr val="bg2"/>
                </a:solidFill>
              </a:rPr>
              <a:t>antibiothérapie orale </a:t>
            </a:r>
            <a:r>
              <a:rPr lang="fr-FR" altLang="en-US" smtClean="0">
                <a:solidFill>
                  <a:schemeClr val="bg2"/>
                </a:solidFill>
              </a:rPr>
              <a:t>durant </a:t>
            </a:r>
            <a:r>
              <a:rPr lang="fr-FR" altLang="en-US" b="1" smtClean="0">
                <a:solidFill>
                  <a:schemeClr val="bg2"/>
                </a:solidFill>
              </a:rPr>
              <a:t>20 jours</a:t>
            </a:r>
            <a:endParaRPr lang="en-US" altLang="en-US" b="1" smtClean="0">
              <a:solidFill>
                <a:schemeClr val="bg2"/>
              </a:solidFill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altLang="en-US" sz="6600" b="1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altLang="en-US" sz="6600" b="1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altLang="en-US" sz="5400" b="1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altLang="en-US" sz="5400" b="1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AutoShape 3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620000" cy="762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Contrôle</a:t>
            </a:r>
            <a:endParaRPr lang="en-US" altLang="en-US" sz="28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543800" cy="3505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sz="2400" b="1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PSA 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à 1 et à 3 mois après  le HIFU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  Puis tous les 3 mois</a:t>
            </a:r>
            <a:b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</a:br>
            <a:endParaRPr lang="fr-FR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PBP 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3 mois après HIFU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  Puis elle a été recontrolé chez tous les                            patients</a:t>
            </a: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 chez qui le PSA a augment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é</a:t>
            </a:r>
            <a:endParaRPr lang="en-US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620000" cy="762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Résultats</a:t>
            </a:r>
            <a:endParaRPr lang="en-US" altLang="en-US" sz="28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467600" cy="1752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66FF33"/>
              </a:buClr>
              <a:buSzTx/>
              <a:buFontTx/>
              <a:buNone/>
              <a:defRPr/>
            </a:pP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Aucun incident thérapeutique n’est survenu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  <a:sym typeface="Wingdings" pitchFamily="2" charset="2"/>
              </a:rPr>
              <a:t>-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Pas d ‘hémorragie</a:t>
            </a:r>
            <a:b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- Pas de fistule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</a:br>
            <a:endParaRPr lang="fr-FR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altLang="en-US" sz="1100"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en-US" sz="4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0100" y="1349375"/>
            <a:ext cx="7543800" cy="4137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endParaRPr lang="fr-FR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Résultats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fr-FR" sz="2400" b="1" dirty="0">
              <a:solidFill>
                <a:schemeClr val="bg2"/>
              </a:solidFill>
              <a:latin typeface="Verdana" pitchFamily="34" charset="0"/>
            </a:endParaRPr>
          </a:p>
          <a:p>
            <a:pPr marL="533400" indent="-53340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Le </a:t>
            </a:r>
            <a:r>
              <a:rPr lang="fr-FR" sz="2400" b="1" dirty="0" err="1" smtClean="0">
                <a:solidFill>
                  <a:schemeClr val="bg2"/>
                </a:solidFill>
                <a:latin typeface="Verdana" pitchFamily="34" charset="0"/>
              </a:rPr>
              <a:t>cystocath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a été enlevé entre</a:t>
            </a:r>
            <a:b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[3-16 j] avec une moyenne de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5,3 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j                       </a:t>
            </a:r>
          </a:p>
          <a:p>
            <a:pPr marL="533400" indent="-53340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Cette durée  a été de :</a:t>
            </a:r>
            <a:b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. 3,8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jours [3-10] pour le 1er groupe(RTU)</a:t>
            </a:r>
            <a:b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.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sz="2400" b="1" dirty="0" smtClean="0">
                <a:solidFill>
                  <a:schemeClr val="bg2"/>
                </a:solidFill>
                <a:latin typeface="Verdana" pitchFamily="34" charset="0"/>
              </a:rPr>
              <a:t>6,7</a:t>
            </a:r>
            <a:r>
              <a:rPr lang="fr-FR" sz="2400" dirty="0" smtClean="0">
                <a:solidFill>
                  <a:schemeClr val="bg2"/>
                </a:solidFill>
                <a:latin typeface="Verdana" pitchFamily="34" charset="0"/>
              </a:rPr>
              <a:t> jours [3-16] pour le 2nd groupe</a:t>
            </a:r>
          </a:p>
          <a:p>
            <a:pPr marL="533400" indent="-53340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Cette diff</a:t>
            </a:r>
            <a:r>
              <a:rPr lang="fr-FR" sz="2400" dirty="0">
                <a:solidFill>
                  <a:schemeClr val="bg2"/>
                </a:solidFill>
                <a:latin typeface="Verdana" pitchFamily="34" charset="0"/>
              </a:rPr>
              <a:t>é</a:t>
            </a: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rence entre les 2 groupes </a:t>
            </a:r>
            <a:r>
              <a:rPr lang="en-US" sz="2400" dirty="0" err="1" smtClean="0">
                <a:solidFill>
                  <a:schemeClr val="bg2"/>
                </a:solidFill>
                <a:latin typeface="Verdana" pitchFamily="34" charset="0"/>
              </a:rPr>
              <a:t>est</a:t>
            </a: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Verdana" pitchFamily="34" charset="0"/>
              </a:rPr>
              <a:t>tr</a:t>
            </a:r>
            <a:r>
              <a:rPr lang="fr-FR" sz="2400" dirty="0">
                <a:solidFill>
                  <a:schemeClr val="bg2"/>
                </a:solidFill>
                <a:latin typeface="Verdana" pitchFamily="34" charset="0"/>
              </a:rPr>
              <a:t>è</a:t>
            </a: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s </a:t>
            </a:r>
            <a:r>
              <a:rPr lang="en-US" sz="2400" b="1" dirty="0" smtClean="0">
                <a:solidFill>
                  <a:schemeClr val="bg2"/>
                </a:solidFill>
                <a:latin typeface="Verdana" pitchFamily="34" charset="0"/>
              </a:rPr>
              <a:t>significative</a:t>
            </a: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  <a:latin typeface="Verdana" pitchFamily="34" charset="0"/>
              </a:rPr>
              <a:t>selon</a:t>
            </a:r>
            <a:r>
              <a:rPr lang="en-US" sz="2400" dirty="0" smtClean="0">
                <a:solidFill>
                  <a:schemeClr val="bg2"/>
                </a:solidFill>
                <a:latin typeface="Verdana" pitchFamily="34" charset="0"/>
              </a:rPr>
              <a:t> le </a:t>
            </a:r>
            <a:r>
              <a:rPr lang="en-US" sz="2400" b="1" dirty="0" smtClean="0">
                <a:solidFill>
                  <a:schemeClr val="bg2"/>
                </a:solidFill>
                <a:latin typeface="Verdana" pitchFamily="34" charset="0"/>
              </a:rPr>
              <a:t>test T p=0,0001 </a:t>
            </a:r>
          </a:p>
          <a:p>
            <a:pPr marL="533400" indent="-533400" eaLnBrk="1" hangingPunct="1"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914400" y="2286000"/>
            <a:ext cx="7543800" cy="3276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18800" rIns="91440" bIns="11880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000" b="1" u="sng" dirty="0">
                <a:solidFill>
                  <a:schemeClr val="bg1">
                    <a:lumMod val="75000"/>
                  </a:schemeClr>
                </a:solidFill>
              </a:rPr>
              <a:t>97%( </a:t>
            </a:r>
            <a:r>
              <a:rPr lang="en-US" sz="2000" b="1" u="sng" dirty="0" err="1">
                <a:solidFill>
                  <a:schemeClr val="bg1">
                    <a:lumMod val="75000"/>
                  </a:schemeClr>
                </a:solidFill>
              </a:rPr>
              <a:t>pbp</a:t>
            </a:r>
            <a:r>
              <a:rPr lang="en-US" sz="2000" b="1" u="sng" dirty="0">
                <a:solidFill>
                  <a:schemeClr val="bg1">
                    <a:lumMod val="75000"/>
                  </a:schemeClr>
                </a:solidFill>
              </a:rPr>
              <a:t> —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  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- 93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%  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PSA</a:t>
            </a:r>
            <a:r>
              <a:rPr lang="ar-LB" sz="1800" b="1" dirty="0">
                <a:solidFill>
                  <a:schemeClr val="bg1">
                    <a:lumMod val="75000"/>
                  </a:schemeClr>
                </a:solidFill>
              </a:rPr>
              <a:t>&gt;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              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                 - 4%  1 </a:t>
            </a:r>
            <a:r>
              <a:rPr lang="ar-LB" sz="1800" b="1" dirty="0" smtClean="0">
                <a:solidFill>
                  <a:schemeClr val="bg1">
                    <a:lumMod val="75000"/>
                  </a:schemeClr>
                </a:solidFill>
              </a:rPr>
              <a:t>&gt;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PSA</a:t>
            </a:r>
            <a:r>
              <a:rPr lang="ar-LB" sz="18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ar-LB" sz="1800" b="1" dirty="0">
                <a:solidFill>
                  <a:schemeClr val="bg1">
                    <a:lumMod val="75000"/>
                  </a:schemeClr>
                </a:solidFill>
              </a:rPr>
              <a:t>&gt;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2,56 </a:t>
            </a:r>
            <a:r>
              <a:rPr lang="en-US" sz="1800" b="1" dirty="0" smtClean="0">
                <a:solidFill>
                  <a:srgbClr val="FFC000"/>
                </a:solidFill>
              </a:rPr>
              <a:t>(3nerve-sparing+1complet)   </a:t>
            </a:r>
            <a:endParaRPr lang="en-US" sz="1800" dirty="0">
              <a:solidFill>
                <a:srgbClr val="FFC000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 </a:t>
            </a: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2000" b="1" u="sng" dirty="0">
                <a:solidFill>
                  <a:schemeClr val="bg1">
                    <a:lumMod val="75000"/>
                  </a:schemeClr>
                </a:solidFill>
              </a:rPr>
              <a:t>3 %  ( </a:t>
            </a:r>
            <a:r>
              <a:rPr lang="en-US" sz="2000" b="1" u="sng" dirty="0" err="1">
                <a:solidFill>
                  <a:schemeClr val="bg1">
                    <a:lumMod val="75000"/>
                  </a:schemeClr>
                </a:solidFill>
              </a:rPr>
              <a:t>pbp</a:t>
            </a:r>
            <a:r>
              <a:rPr lang="en-US" sz="2000" b="1" u="sng" dirty="0">
                <a:solidFill>
                  <a:schemeClr val="bg1">
                    <a:lumMod val="75000"/>
                  </a:schemeClr>
                </a:solidFill>
              </a:rPr>
              <a:t>  +)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     (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2,7 </a:t>
            </a:r>
            <a:r>
              <a:rPr lang="ar-LB" sz="1800" b="1" dirty="0">
                <a:solidFill>
                  <a:schemeClr val="bg1">
                    <a:lumMod val="75000"/>
                  </a:schemeClr>
                </a:solidFill>
              </a:rPr>
              <a:t>&gt;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PSA</a:t>
            </a:r>
            <a:r>
              <a:rPr lang="ar-LB" sz="1800" b="1" dirty="0">
                <a:solidFill>
                  <a:schemeClr val="bg1">
                    <a:lumMod val="75000"/>
                  </a:schemeClr>
                </a:solidFill>
              </a:rPr>
              <a:t> &gt;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4,3) </a:t>
            </a:r>
            <a:r>
              <a:rPr lang="en-US" sz="1800" b="1" dirty="0" smtClean="0">
                <a:solidFill>
                  <a:srgbClr val="FFC000"/>
                </a:solidFill>
              </a:rPr>
              <a:t>(2nerve-sparing+1complet)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2% (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2ie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Séance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) .1pt   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PBP--  </a:t>
            </a: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                              .1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</a:rPr>
              <a:t>pt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 PBP +   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bloc and </a:t>
            </a:r>
            <a:r>
              <a:rPr lang="en-US" sz="1800" b="1" dirty="0" err="1" smtClean="0">
                <a:solidFill>
                  <a:schemeClr val="bg1">
                    <a:lumMod val="75000"/>
                  </a:schemeClr>
                </a:solidFill>
              </a:rPr>
              <a:t>def</a:t>
            </a: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                         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     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- 1%        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bloc and </a:t>
            </a:r>
            <a:r>
              <a:rPr lang="en-US" sz="1800" b="1" dirty="0" err="1" smtClean="0">
                <a:solidFill>
                  <a:schemeClr val="bg1">
                    <a:lumMod val="75000"/>
                  </a:schemeClr>
                </a:solidFill>
              </a:rPr>
              <a:t>def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     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(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</a:rPr>
              <a:t>echap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)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</a:rPr>
              <a:t>chimio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    </a:t>
            </a: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sz="1800" dirty="0" smtClean="0">
              <a:solidFill>
                <a:schemeClr val="bg1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4" name="Content Placeholder 1"/>
          <p:cNvSpPr>
            <a:spLocks noGrp="1"/>
          </p:cNvSpPr>
          <p:nvPr>
            <p:ph sz="half" idx="2"/>
          </p:nvPr>
        </p:nvSpPr>
        <p:spPr bwMode="auto">
          <a:xfrm>
            <a:off x="8610600" y="1600200"/>
            <a:ext cx="762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   </a:t>
            </a:r>
          </a:p>
        </p:txBody>
      </p:sp>
      <p:sp>
        <p:nvSpPr>
          <p:cNvPr id="15365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u="sng" smtClean="0"/>
              <a:t>Resultats  :100 patients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u="sng" smtClean="0"/>
              <a:t>3mois après hifu   1S   (2003-2006)</a:t>
            </a:r>
            <a:endParaRPr lang="en-US" altLang="en-US" smtClean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en-US" sz="44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467600" cy="43434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  </a:t>
            </a:r>
            <a:r>
              <a:rPr lang="fr-FR" b="1" dirty="0">
                <a:solidFill>
                  <a:schemeClr val="bg2"/>
                </a:solidFill>
                <a:latin typeface="Verdana" pitchFamily="34" charset="0"/>
              </a:rPr>
              <a:t>Résultats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fr-FR" b="1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 -  93 patients [93%] avec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fr-FR" b="1" dirty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   un PSA &lt;1   </a:t>
            </a:r>
            <a:r>
              <a:rPr lang="en-US" b="1" dirty="0" smtClean="0">
                <a:solidFill>
                  <a:schemeClr val="bg2"/>
                </a:solidFill>
                <a:latin typeface="Verdana" pitchFamily="34" charset="0"/>
              </a:rPr>
              <a:t>3mois </a:t>
            </a:r>
            <a:r>
              <a:rPr lang="en-US" b="1" dirty="0" err="1" smtClean="0">
                <a:solidFill>
                  <a:schemeClr val="bg2"/>
                </a:solidFill>
                <a:latin typeface="Verdana" pitchFamily="34" charset="0"/>
              </a:rPr>
              <a:t>apr</a:t>
            </a:r>
            <a:r>
              <a:rPr lang="fr-FR" b="1" dirty="0">
                <a:solidFill>
                  <a:schemeClr val="bg2"/>
                </a:solidFill>
                <a:latin typeface="Verdana" pitchFamily="34" charset="0"/>
              </a:rPr>
              <a:t>è</a:t>
            </a:r>
            <a:r>
              <a:rPr lang="en-US" b="1" dirty="0" smtClean="0">
                <a:solidFill>
                  <a:schemeClr val="bg2"/>
                </a:solidFill>
                <a:latin typeface="Verdana" pitchFamily="34" charset="0"/>
              </a:rPr>
              <a:t>s HIFU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chemeClr val="bg2"/>
                </a:solidFill>
              </a:rPr>
              <a:t> </a:t>
            </a:r>
            <a:r>
              <a:rPr lang="fr-FR" sz="3200" b="1" dirty="0" smtClean="0">
                <a:solidFill>
                  <a:schemeClr val="bg2"/>
                </a:solidFill>
              </a:rPr>
              <a:t>- Le contrôle en </a:t>
            </a:r>
            <a:r>
              <a:rPr lang="fr-FR" sz="3200" b="1" dirty="0">
                <a:solidFill>
                  <a:schemeClr val="bg2"/>
                </a:solidFill>
              </a:rPr>
              <a:t>2013 montre </a:t>
            </a:r>
            <a:r>
              <a:rPr lang="fr-FR" sz="3200" b="1" dirty="0" smtClean="0">
                <a:solidFill>
                  <a:schemeClr val="bg2"/>
                </a:solidFill>
              </a:rPr>
              <a:t>un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fr-FR" sz="3200" b="1" dirty="0">
                <a:solidFill>
                  <a:schemeClr val="bg2"/>
                </a:solidFill>
              </a:rPr>
              <a:t> </a:t>
            </a:r>
            <a:r>
              <a:rPr lang="fr-FR" sz="3200" b="1" dirty="0" smtClean="0">
                <a:solidFill>
                  <a:schemeClr val="bg2"/>
                </a:solidFill>
              </a:rPr>
              <a:t>  </a:t>
            </a:r>
            <a:r>
              <a:rPr lang="fr-FR" sz="3200" b="1" dirty="0">
                <a:solidFill>
                  <a:schemeClr val="bg2"/>
                </a:solidFill>
              </a:rPr>
              <a:t>PSA </a:t>
            </a:r>
            <a:r>
              <a:rPr lang="fr-FR" sz="3200" b="1" dirty="0" smtClean="0">
                <a:solidFill>
                  <a:schemeClr val="bg2"/>
                </a:solidFill>
              </a:rPr>
              <a:t>constant &lt;1 </a:t>
            </a:r>
            <a:r>
              <a:rPr lang="fr-FR" sz="3200" b="1" dirty="0" err="1">
                <a:solidFill>
                  <a:schemeClr val="bg2"/>
                </a:solidFill>
              </a:rPr>
              <a:t>ng</a:t>
            </a:r>
            <a:r>
              <a:rPr lang="fr-FR" sz="3200" b="1" dirty="0">
                <a:solidFill>
                  <a:schemeClr val="bg2"/>
                </a:solidFill>
              </a:rPr>
              <a:t>/ml chez </a:t>
            </a:r>
            <a:r>
              <a:rPr lang="fr-FR" sz="3200" b="1" dirty="0" smtClean="0">
                <a:solidFill>
                  <a:schemeClr val="bg2"/>
                </a:solidFill>
              </a:rPr>
              <a:t>81% </a:t>
            </a:r>
            <a:endParaRPr lang="fr-FR" sz="3200" b="1" dirty="0">
              <a:solidFill>
                <a:schemeClr val="bg2"/>
              </a:solidFill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b="1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u="sng" smtClean="0"/>
              <a:t>Resultats : Entre 2003 -  2013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906963"/>
          </a:xfrm>
        </p:spPr>
        <p:txBody>
          <a:bodyPr/>
          <a:lstStyle/>
          <a:p>
            <a:pPr>
              <a:defRPr/>
            </a:pPr>
            <a:r>
              <a:rPr lang="en-US" sz="2400" b="1" u="sng" dirty="0">
                <a:solidFill>
                  <a:schemeClr val="tx2"/>
                </a:solidFill>
              </a:rPr>
              <a:t>Le PSA </a:t>
            </a:r>
            <a:r>
              <a:rPr lang="en-US" sz="2400" b="1" u="sng" dirty="0" err="1">
                <a:solidFill>
                  <a:schemeClr val="tx2"/>
                </a:solidFill>
              </a:rPr>
              <a:t>est</a:t>
            </a:r>
            <a:r>
              <a:rPr lang="en-US" sz="2400" b="1" u="sng" dirty="0">
                <a:solidFill>
                  <a:schemeClr val="tx2"/>
                </a:solidFill>
              </a:rPr>
              <a:t> </a:t>
            </a:r>
            <a:r>
              <a:rPr lang="en-US" sz="2400" b="1" u="sng" dirty="0" err="1">
                <a:solidFill>
                  <a:schemeClr val="tx2"/>
                </a:solidFill>
              </a:rPr>
              <a:t>resté</a:t>
            </a:r>
            <a:r>
              <a:rPr lang="en-US" sz="2400" b="1" u="sng" dirty="0">
                <a:solidFill>
                  <a:schemeClr val="tx2"/>
                </a:solidFill>
              </a:rPr>
              <a:t>  </a:t>
            </a:r>
            <a:r>
              <a:rPr lang="ar-LB" sz="2400" b="1" u="sng" dirty="0">
                <a:solidFill>
                  <a:schemeClr val="tx2"/>
                </a:solidFill>
              </a:rPr>
              <a:t>&gt;  </a:t>
            </a:r>
            <a:r>
              <a:rPr lang="en-US" sz="2400" b="1" u="sng" dirty="0">
                <a:solidFill>
                  <a:schemeClr val="tx2"/>
                </a:solidFill>
              </a:rPr>
              <a:t>1    chez </a:t>
            </a:r>
            <a:r>
              <a:rPr lang="en-US" sz="2400" b="1" u="sng" dirty="0" smtClean="0">
                <a:solidFill>
                  <a:schemeClr val="tx2"/>
                </a:solidFill>
              </a:rPr>
              <a:t>81% </a:t>
            </a:r>
            <a:r>
              <a:rPr lang="en-US" sz="2400" b="1" u="sng" dirty="0">
                <a:solidFill>
                  <a:schemeClr val="tx2"/>
                </a:solidFill>
              </a:rPr>
              <a:t>des patients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19 </a:t>
            </a:r>
            <a:r>
              <a:rPr lang="en-US" sz="2400" b="1" dirty="0" err="1">
                <a:solidFill>
                  <a:schemeClr val="tx2"/>
                </a:solidFill>
              </a:rPr>
              <a:t>pts</a:t>
            </a:r>
            <a:r>
              <a:rPr lang="en-US" sz="2400" b="1" dirty="0">
                <a:solidFill>
                  <a:schemeClr val="tx2"/>
                </a:solidFill>
              </a:rPr>
              <a:t>  </a:t>
            </a:r>
            <a:r>
              <a:rPr lang="en-US" sz="2400" b="1" dirty="0" err="1">
                <a:solidFill>
                  <a:schemeClr val="tx2"/>
                </a:solidFill>
              </a:rPr>
              <a:t>ont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eu</a:t>
            </a:r>
            <a:r>
              <a:rPr lang="en-US" sz="2400" b="1" dirty="0">
                <a:solidFill>
                  <a:schemeClr val="tx2"/>
                </a:solidFill>
              </a:rPr>
              <a:t> un PSA </a:t>
            </a:r>
            <a:r>
              <a:rPr lang="ar-LB" sz="2400" b="1" dirty="0">
                <a:solidFill>
                  <a:schemeClr val="tx2"/>
                </a:solidFill>
              </a:rPr>
              <a:t>&lt;</a:t>
            </a:r>
            <a:r>
              <a:rPr lang="en-US" sz="2400" b="1" dirty="0">
                <a:solidFill>
                  <a:schemeClr val="tx2"/>
                </a:solidFill>
              </a:rPr>
              <a:t>1  </a:t>
            </a:r>
            <a:r>
              <a:rPr lang="en-US" sz="2400" b="1" dirty="0" err="1">
                <a:solidFill>
                  <a:schemeClr val="tx2"/>
                </a:solidFill>
              </a:rPr>
              <a:t>ont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subi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une</a:t>
            </a:r>
            <a:r>
              <a:rPr lang="en-US" sz="2400" b="1" dirty="0">
                <a:solidFill>
                  <a:schemeClr val="tx2"/>
                </a:solidFill>
              </a:rPr>
              <a:t> 2ieme PBP:</a:t>
            </a: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-  </a:t>
            </a:r>
            <a:r>
              <a:rPr lang="en-US" sz="2400" b="1" u="sng" dirty="0" smtClean="0">
                <a:solidFill>
                  <a:schemeClr val="tx2"/>
                </a:solidFill>
              </a:rPr>
              <a:t>8 </a:t>
            </a:r>
            <a:r>
              <a:rPr lang="en-US" sz="2400" b="1" u="sng" dirty="0" err="1">
                <a:solidFill>
                  <a:schemeClr val="tx2"/>
                </a:solidFill>
              </a:rPr>
              <a:t>pts</a:t>
            </a:r>
            <a:r>
              <a:rPr lang="en-US" sz="2400" b="1" u="sng" dirty="0">
                <a:solidFill>
                  <a:schemeClr val="tx2"/>
                </a:solidFill>
              </a:rPr>
              <a:t> PBP </a:t>
            </a:r>
            <a:r>
              <a:rPr lang="en-US" sz="2400" b="1" dirty="0" smtClean="0">
                <a:solidFill>
                  <a:schemeClr val="tx2"/>
                </a:solidFill>
              </a:rPr>
              <a:t>–(1</a:t>
            </a:r>
            <a:r>
              <a:rPr lang="ar-LB" sz="2400" b="1" dirty="0" smtClean="0">
                <a:solidFill>
                  <a:schemeClr val="tx2"/>
                </a:solidFill>
              </a:rPr>
              <a:t>&gt;</a:t>
            </a:r>
            <a:r>
              <a:rPr lang="en-US" sz="2400" b="1" dirty="0" smtClean="0">
                <a:solidFill>
                  <a:schemeClr val="tx2"/>
                </a:solidFill>
              </a:rPr>
              <a:t>PSA</a:t>
            </a:r>
            <a:r>
              <a:rPr lang="ar-LB" sz="2400" b="1" dirty="0">
                <a:solidFill>
                  <a:schemeClr val="tx2"/>
                </a:solidFill>
              </a:rPr>
              <a:t>&gt;</a:t>
            </a:r>
            <a:r>
              <a:rPr lang="en-US" sz="2400" b="1" dirty="0" smtClean="0">
                <a:solidFill>
                  <a:schemeClr val="tx2"/>
                </a:solidFill>
              </a:rPr>
              <a:t>4,7)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(6 nerve-sparing+ 2 </a:t>
            </a:r>
            <a:r>
              <a:rPr lang="en-US" sz="2400" b="1" dirty="0" err="1" smtClean="0">
                <a:solidFill>
                  <a:srgbClr val="FFC000"/>
                </a:solidFill>
              </a:rPr>
              <a:t>complet</a:t>
            </a:r>
            <a:r>
              <a:rPr lang="en-US" sz="2400" b="1" dirty="0" smtClean="0">
                <a:solidFill>
                  <a:srgbClr val="FFC000"/>
                </a:solidFill>
              </a:rPr>
              <a:t>)</a:t>
            </a:r>
            <a:endParaRPr lang="en-US" sz="2400" dirty="0">
              <a:solidFill>
                <a:srgbClr val="FFC000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FFC000"/>
                </a:solidFill>
              </a:rPr>
              <a:t> </a:t>
            </a:r>
          </a:p>
          <a:p>
            <a:pPr>
              <a:buFontTx/>
              <a:buChar char="-"/>
              <a:defRPr/>
            </a:pPr>
            <a:r>
              <a:rPr lang="en-US" sz="2400" b="1" u="sng" dirty="0" smtClean="0">
                <a:solidFill>
                  <a:schemeClr val="tx2"/>
                </a:solidFill>
              </a:rPr>
              <a:t>11 </a:t>
            </a:r>
            <a:r>
              <a:rPr lang="en-US" sz="2400" b="1" u="sng" dirty="0">
                <a:solidFill>
                  <a:schemeClr val="tx2"/>
                </a:solidFill>
              </a:rPr>
              <a:t>pts PBP +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(7 nerve-sparing+ 4 </a:t>
            </a:r>
            <a:r>
              <a:rPr lang="en-US" sz="2400" b="1" dirty="0" err="1" smtClean="0">
                <a:solidFill>
                  <a:srgbClr val="FFC000"/>
                </a:solidFill>
              </a:rPr>
              <a:t>complet</a:t>
            </a:r>
            <a:r>
              <a:rPr lang="en-US" sz="2400" b="1" dirty="0">
                <a:solidFill>
                  <a:srgbClr val="FFC000"/>
                </a:solidFill>
              </a:rPr>
              <a:t>)</a:t>
            </a:r>
            <a:endParaRPr lang="en-US" sz="2400" dirty="0">
              <a:solidFill>
                <a:srgbClr val="FFC000"/>
              </a:solidFill>
            </a:endParaRPr>
          </a:p>
          <a:p>
            <a:pPr>
              <a:buFontTx/>
              <a:buChar char="-"/>
              <a:defRPr/>
            </a:pPr>
            <a:endParaRPr lang="en-US" sz="2400" b="1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                     </a:t>
            </a:r>
            <a:r>
              <a:rPr lang="en-US" sz="2400" b="1" dirty="0">
                <a:solidFill>
                  <a:schemeClr val="tx2"/>
                </a:solidFill>
              </a:rPr>
              <a:t>- </a:t>
            </a:r>
            <a:r>
              <a:rPr lang="en-US" sz="2400" b="1" dirty="0" smtClean="0">
                <a:solidFill>
                  <a:schemeClr val="tx2"/>
                </a:solidFill>
              </a:rPr>
              <a:t>5pts </a:t>
            </a:r>
            <a:r>
              <a:rPr lang="en-US" sz="2400" b="1" dirty="0">
                <a:solidFill>
                  <a:schemeClr val="tx2"/>
                </a:solidFill>
              </a:rPr>
              <a:t>(</a:t>
            </a:r>
            <a:r>
              <a:rPr lang="en-US" sz="2400" dirty="0" smtClean="0">
                <a:solidFill>
                  <a:schemeClr val="tx2"/>
                </a:solidFill>
              </a:rPr>
              <a:t>2ie </a:t>
            </a:r>
            <a:r>
              <a:rPr lang="en-US" sz="2400" b="1" dirty="0" smtClean="0">
                <a:solidFill>
                  <a:schemeClr val="tx2"/>
                </a:solidFill>
              </a:rPr>
              <a:t>S) . 3pts </a:t>
            </a:r>
            <a:r>
              <a:rPr lang="en-US" sz="2400" b="1" dirty="0" err="1" smtClean="0">
                <a:solidFill>
                  <a:schemeClr val="tx2"/>
                </a:solidFill>
              </a:rPr>
              <a:t>pbp</a:t>
            </a:r>
            <a:r>
              <a:rPr lang="en-US" sz="2400" b="1" dirty="0" smtClean="0">
                <a:solidFill>
                  <a:schemeClr val="tx2"/>
                </a:solidFill>
              </a:rPr>
              <a:t>-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chemeClr val="tx2"/>
                </a:solidFill>
              </a:rPr>
              <a:t>      </a:t>
            </a:r>
            <a:r>
              <a:rPr lang="en-US" sz="2400" b="1" dirty="0" smtClean="0">
                <a:solidFill>
                  <a:schemeClr val="tx2"/>
                </a:solidFill>
              </a:rPr>
              <a:t>                                      .2pts   </a:t>
            </a:r>
            <a:r>
              <a:rPr lang="en-US" sz="2400" b="1" dirty="0" err="1" smtClean="0">
                <a:solidFill>
                  <a:schemeClr val="tx2"/>
                </a:solidFill>
              </a:rPr>
              <a:t>pbp</a:t>
            </a:r>
            <a:r>
              <a:rPr lang="en-US" sz="2400" b="1" dirty="0" smtClean="0">
                <a:solidFill>
                  <a:schemeClr val="tx2"/>
                </a:solidFill>
              </a:rPr>
              <a:t>+(bloc a </a:t>
            </a:r>
            <a:r>
              <a:rPr lang="en-US" sz="2400" b="1" dirty="0" err="1" smtClean="0">
                <a:solidFill>
                  <a:schemeClr val="tx2"/>
                </a:solidFill>
              </a:rPr>
              <a:t>def</a:t>
            </a:r>
            <a:r>
              <a:rPr lang="en-US" sz="2400" b="1" dirty="0" smtClean="0">
                <a:solidFill>
                  <a:schemeClr val="tx2"/>
                </a:solidFill>
              </a:rPr>
              <a:t>)</a:t>
            </a:r>
            <a:endParaRPr lang="en-US" sz="2400" dirty="0" smtClean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          </a:t>
            </a:r>
            <a:r>
              <a:rPr lang="en-US" sz="2400" b="1" dirty="0">
                <a:solidFill>
                  <a:schemeClr val="tx2"/>
                </a:solidFill>
              </a:rPr>
              <a:t> 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chemeClr val="tx2"/>
                </a:solidFill>
              </a:rPr>
              <a:t>                  </a:t>
            </a:r>
            <a:r>
              <a:rPr lang="en-US" sz="2400" b="1" dirty="0" smtClean="0">
                <a:solidFill>
                  <a:schemeClr val="tx2"/>
                </a:solidFill>
              </a:rPr>
              <a:t>   </a:t>
            </a:r>
            <a:r>
              <a:rPr lang="en-US" sz="2400" b="1" dirty="0">
                <a:solidFill>
                  <a:schemeClr val="tx2"/>
                </a:solidFill>
              </a:rPr>
              <a:t>- </a:t>
            </a:r>
            <a:r>
              <a:rPr lang="en-US" sz="2400" b="1" dirty="0" smtClean="0">
                <a:solidFill>
                  <a:schemeClr val="tx2"/>
                </a:solidFill>
              </a:rPr>
              <a:t>6pts  </a:t>
            </a:r>
            <a:r>
              <a:rPr lang="en-US" sz="2400" b="1" dirty="0">
                <a:solidFill>
                  <a:schemeClr val="tx2"/>
                </a:solidFill>
              </a:rPr>
              <a:t>( </a:t>
            </a:r>
            <a:r>
              <a:rPr lang="en-US" sz="2400" b="1" dirty="0" err="1">
                <a:solidFill>
                  <a:schemeClr val="tx2"/>
                </a:solidFill>
              </a:rPr>
              <a:t>blocage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androg</a:t>
            </a:r>
            <a:r>
              <a:rPr lang="en-US" sz="2400" b="1" dirty="0">
                <a:solidFill>
                  <a:schemeClr val="tx2"/>
                </a:solidFill>
              </a:rPr>
              <a:t> def)    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                                     </a:t>
            </a:r>
            <a:r>
              <a:rPr lang="en-US" sz="2400" b="1" dirty="0">
                <a:solidFill>
                  <a:schemeClr val="tx2"/>
                </a:solidFill>
              </a:rPr>
              <a:t>. 4 </a:t>
            </a:r>
            <a:r>
              <a:rPr lang="en-US" sz="2400" b="1" dirty="0" err="1">
                <a:solidFill>
                  <a:schemeClr val="tx2"/>
                </a:solidFill>
              </a:rPr>
              <a:t>pts</a:t>
            </a:r>
            <a:r>
              <a:rPr lang="en-US" sz="2400" b="1" dirty="0">
                <a:solidFill>
                  <a:schemeClr val="tx2"/>
                </a:solidFill>
              </a:rPr>
              <a:t>  stables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                                 .2 </a:t>
            </a:r>
            <a:r>
              <a:rPr lang="en-US" sz="2400" b="1" dirty="0" err="1" smtClean="0">
                <a:solidFill>
                  <a:schemeClr val="tx2"/>
                </a:solidFill>
              </a:rPr>
              <a:t>pts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chemeClr val="tx2"/>
                </a:solidFill>
              </a:rPr>
              <a:t>( </a:t>
            </a:r>
            <a:r>
              <a:rPr lang="en-US" sz="2400" b="1" dirty="0" err="1">
                <a:solidFill>
                  <a:schemeClr val="tx2"/>
                </a:solidFill>
              </a:rPr>
              <a:t>echap</a:t>
            </a:r>
            <a:r>
              <a:rPr lang="en-US" sz="2400" b="1" dirty="0">
                <a:solidFill>
                  <a:schemeClr val="tx2"/>
                </a:solidFill>
              </a:rPr>
              <a:t>)      </a:t>
            </a:r>
            <a:r>
              <a:rPr lang="en-US" sz="2400" b="1" dirty="0" err="1">
                <a:solidFill>
                  <a:schemeClr val="tx2"/>
                </a:solidFill>
              </a:rPr>
              <a:t>chimio</a:t>
            </a:r>
            <a:r>
              <a:rPr lang="en-US" sz="2400" b="1" dirty="0">
                <a:solidFill>
                  <a:schemeClr val="tx2"/>
                </a:solidFill>
              </a:rPr>
              <a:t>   </a:t>
            </a:r>
            <a:r>
              <a:rPr lang="en-US" sz="2400" b="1" dirty="0" smtClean="0">
                <a:solidFill>
                  <a:schemeClr val="tx2"/>
                </a:solidFill>
              </a:rPr>
              <a:t>   </a:t>
            </a:r>
            <a:r>
              <a:rPr lang="en-US" sz="2400" b="1" dirty="0">
                <a:solidFill>
                  <a:schemeClr val="tx2"/>
                </a:solidFill>
              </a:rPr>
              <a:t>1  </a:t>
            </a:r>
            <a:r>
              <a:rPr lang="en-US" sz="2400" b="1" dirty="0" smtClean="0">
                <a:solidFill>
                  <a:schemeClr val="tx2"/>
                </a:solidFill>
              </a:rPr>
              <a:t>DC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defRPr/>
            </a:pP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Blocage androgenique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1" u="sng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Transitoire</a:t>
            </a:r>
            <a:r>
              <a:rPr lang="en-US" sz="2400" b="1" u="sng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chez 13 patients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dans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l’attente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de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l’Ablatherm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     </a:t>
            </a:r>
          </a:p>
          <a:p>
            <a:r>
              <a:rPr lang="fr-FR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- 8 patients avant la 1ere séance ( de 1 a 3 mois) </a:t>
            </a:r>
            <a:endParaRPr lang="en-US" sz="24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-5 patients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avant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la 2eme séance (de 2 a 4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mois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</a:t>
            </a:r>
            <a:r>
              <a:rPr lang="fr-FR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 blocage a été arrêté immédiatement après l’</a:t>
            </a:r>
            <a:r>
              <a:rPr lang="fr-FR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Ablatherm</a:t>
            </a:r>
            <a:endParaRPr lang="en-US" sz="24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sz="2400" b="1" u="sng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Definitive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:8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échecs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traités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par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blocage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androgenique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definitif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- 6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sont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stables</a:t>
            </a:r>
          </a:p>
          <a:p>
            <a:pPr algn="ctr"/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- 2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échappements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traités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par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chimiothérapie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provoquant</a:t>
            </a:r>
            <a:r>
              <a:rPr lang="en-US" sz="2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 </a:t>
            </a:r>
            <a:r>
              <a:rPr lang="en-US" sz="2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décés</a:t>
            </a:r>
            <a:endParaRPr lang="en-US" sz="24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-228600" y="0"/>
            <a:ext cx="9144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altLang="en-US" sz="480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altLang="en-US" sz="4800">
                <a:latin typeface="Times New Roman" pitchFamily="18" charset="0"/>
                <a:cs typeface="Times New Roman" pitchFamily="18" charset="0"/>
              </a:rPr>
            </a:br>
            <a:endParaRPr lang="fr-FR" altLang="en-US" sz="4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0"/>
            <a:ext cx="7467600" cy="6477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  </a:t>
            </a: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Résultats </a:t>
            </a:r>
          </a:p>
          <a:p>
            <a:pPr marL="0" indent="0" algn="ctr">
              <a:buFont typeface="Wingdings" pitchFamily="2" charset="2"/>
              <a:buNone/>
              <a:defRPr/>
            </a:pPr>
            <a:endParaRPr lang="fr-FR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>
              <a:buNone/>
              <a:defRPr/>
            </a:pP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sz="1400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sz="1400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/>
            </a:r>
            <a:br>
              <a:rPr lang="fr-FR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La </a:t>
            </a: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PBP </a:t>
            </a:r>
            <a:r>
              <a:rPr lang="fr-FR" sz="2000" dirty="0" smtClean="0">
                <a:solidFill>
                  <a:schemeClr val="bg2"/>
                </a:solidFill>
              </a:rPr>
              <a:t>(</a:t>
            </a:r>
            <a:r>
              <a:rPr lang="fr-FR" sz="2000" dirty="0">
                <a:solidFill>
                  <a:schemeClr val="bg2"/>
                </a:solidFill>
              </a:rPr>
              <a:t>entre 8 et 12 carottes </a:t>
            </a:r>
            <a:r>
              <a:rPr lang="fr-FR" sz="2000" dirty="0" smtClean="0">
                <a:solidFill>
                  <a:schemeClr val="bg2"/>
                </a:solidFill>
              </a:rPr>
              <a:t>) </a:t>
            </a:r>
            <a:endParaRPr lang="fr-FR" sz="2000" dirty="0">
              <a:solidFill>
                <a:schemeClr val="bg2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fr-FR" sz="2000" dirty="0" smtClean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     -est devenue négative  chez</a:t>
            </a: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 97 </a:t>
            </a: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patients </a:t>
            </a: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[97%]</a:t>
            </a: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   </a:t>
            </a:r>
            <a:r>
              <a:rPr lang="fr-FR" b="1" dirty="0" smtClean="0">
                <a:solidFill>
                  <a:schemeClr val="bg2"/>
                </a:solidFill>
                <a:latin typeface="Verdana" pitchFamily="34" charset="0"/>
              </a:rPr>
              <a:t>3</a:t>
            </a: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 mois après HIFU.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fr-FR" dirty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fr-FR" dirty="0" smtClean="0">
                <a:solidFill>
                  <a:schemeClr val="bg2"/>
                </a:solidFill>
                <a:latin typeface="Verdana" pitchFamily="34" charset="0"/>
              </a:rPr>
              <a:t>     </a:t>
            </a:r>
            <a:br>
              <a:rPr lang="fr-FR" dirty="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fr-FR" b="1" dirty="0" smtClean="0">
                <a:solidFill>
                  <a:schemeClr val="bg2"/>
                </a:solidFill>
              </a:rPr>
              <a:t>En 2013 la </a:t>
            </a:r>
            <a:r>
              <a:rPr lang="fr-FR" b="1" dirty="0">
                <a:solidFill>
                  <a:schemeClr val="bg2"/>
                </a:solidFill>
              </a:rPr>
              <a:t>PBP </a:t>
            </a:r>
            <a:r>
              <a:rPr lang="fr-FR" b="1" dirty="0" smtClean="0">
                <a:solidFill>
                  <a:schemeClr val="bg2"/>
                </a:solidFill>
              </a:rPr>
              <a:t>reste </a:t>
            </a:r>
            <a:r>
              <a:rPr lang="fr-FR" b="1" dirty="0">
                <a:solidFill>
                  <a:schemeClr val="bg2"/>
                </a:solidFill>
              </a:rPr>
              <a:t>négative chez </a:t>
            </a:r>
            <a:r>
              <a:rPr lang="fr-FR" b="1" dirty="0" smtClean="0">
                <a:solidFill>
                  <a:schemeClr val="bg2"/>
                </a:solidFill>
              </a:rPr>
              <a:t>89%</a:t>
            </a:r>
            <a:r>
              <a:rPr lang="fr-FR" dirty="0" smtClean="0"/>
              <a:t>.</a:t>
            </a:r>
            <a:endParaRPr lang="fr-FR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</a:rPr>
              <a:t>(</a:t>
            </a:r>
            <a:r>
              <a:rPr lang="fr-FR" sz="1400" b="1" dirty="0" smtClean="0">
                <a:solidFill>
                  <a:srgbClr val="000000"/>
                </a:solidFill>
                <a:latin typeface="Verdana" pitchFamily="34" charset="0"/>
              </a:rPr>
              <a:t>NS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</a:rPr>
              <a:t>=nerve 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</a:rPr>
              <a:t>sparing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</a:rPr>
              <a:t>    </a:t>
            </a:r>
            <a:r>
              <a:rPr lang="fr-FR" sz="1400" b="1" dirty="0" smtClean="0">
                <a:solidFill>
                  <a:srgbClr val="000000"/>
                </a:solidFill>
                <a:latin typeface="Verdana" pitchFamily="34" charset="0"/>
              </a:rPr>
              <a:t>TC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</a:rPr>
              <a:t> = traitement complet)</a:t>
            </a:r>
          </a:p>
          <a:p>
            <a:pPr marL="0" indent="0">
              <a:buFont typeface="Wingdings" pitchFamily="2" charset="2"/>
              <a:buNone/>
              <a:defRPr/>
            </a:pPr>
            <a:endParaRPr lang="fr-FR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defRPr/>
            </a:pPr>
            <a:endParaRPr lang="en-US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18437" name="Picture 5" descr="C:\Users\USER\Documents\Dr Yehia Ghaddar\AFU\tab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990600"/>
            <a:ext cx="4343400" cy="2590799"/>
          </a:xfrm>
          <a:prstGeom prst="rect">
            <a:avLst/>
          </a:prstGeom>
          <a:noFill/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Dr Yehia Ghaddar\AFU\tab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47355" cy="2133600"/>
          </a:xfrm>
          <a:prstGeom prst="rect">
            <a:avLst/>
          </a:prstGeom>
          <a:noFill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latin typeface="Verdana" pitchFamily="34" charset="0"/>
              </a:rPr>
              <a:t>Résultats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4419600"/>
            <a:ext cx="6172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fr-FR" sz="1400" b="1" dirty="0" smtClean="0">
                <a:solidFill>
                  <a:srgbClr val="000000"/>
                </a:solidFill>
              </a:rPr>
              <a:t>-7 cas des échecs sont du 2e groupe  (52 cas sans RTU / 13,2% du groupe)</a:t>
            </a:r>
            <a:endParaRPr lang="en-US" sz="1400" dirty="0" smtClean="0">
              <a:solidFill>
                <a:srgbClr val="000000"/>
              </a:solidFill>
            </a:endParaRPr>
          </a:p>
          <a:p>
            <a:pPr rtl="1"/>
            <a:r>
              <a:rPr lang="fr-FR" sz="1400" b="1" dirty="0" smtClean="0">
                <a:solidFill>
                  <a:srgbClr val="000000"/>
                </a:solidFill>
              </a:rPr>
              <a:t/>
            </a:r>
            <a:br>
              <a:rPr lang="fr-FR" sz="1400" b="1" dirty="0" smtClean="0">
                <a:solidFill>
                  <a:srgbClr val="000000"/>
                </a:solidFill>
              </a:rPr>
            </a:br>
            <a:r>
              <a:rPr lang="fr-FR" sz="1400" b="1" dirty="0" smtClean="0">
                <a:solidFill>
                  <a:srgbClr val="000000"/>
                </a:solidFill>
              </a:rPr>
              <a:t>-4 cas des échecs sont du 1er groupe (48 cas avec RTU / 8,3% du groupe)</a:t>
            </a:r>
            <a:endParaRPr lang="en-US" sz="1400" dirty="0" smtClean="0">
              <a:solidFill>
                <a:srgbClr val="000000"/>
              </a:solidFill>
            </a:endParaRPr>
          </a:p>
          <a:p>
            <a:r>
              <a:rPr lang="fr-FR" sz="1400" b="1" dirty="0" smtClean="0">
                <a:solidFill>
                  <a:srgbClr val="000000"/>
                </a:solidFill>
              </a:rPr>
              <a:t/>
            </a:r>
            <a:br>
              <a:rPr lang="fr-FR" sz="1400" b="1" dirty="0" smtClean="0">
                <a:solidFill>
                  <a:srgbClr val="000000"/>
                </a:solidFill>
              </a:rPr>
            </a:br>
            <a:r>
              <a:rPr lang="fr-FR" sz="1400" b="1" dirty="0" smtClean="0">
                <a:solidFill>
                  <a:srgbClr val="000000"/>
                </a:solidFill>
              </a:rPr>
              <a:t>-La différence entre les 2 groupes n ‘est pas statistiquement  significative (test exact de Fisher)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0" y="3456801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chemeClr val="bg2"/>
                </a:solidFill>
              </a:rPr>
              <a:t>(42)</a:t>
            </a:r>
            <a:endParaRPr lang="en-US" sz="1200" b="1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38200" y="228600"/>
            <a:ext cx="73914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en-US" sz="3200" dirty="0">
                <a:solidFill>
                  <a:schemeClr val="tx2"/>
                </a:solidFill>
              </a:rPr>
              <a:t>L’activit</a:t>
            </a:r>
            <a:r>
              <a:rPr lang="fr-FR" altLang="en-US" sz="3200" dirty="0">
                <a:solidFill>
                  <a:schemeClr val="tx2"/>
                </a:solidFill>
              </a:rPr>
              <a:t>é</a:t>
            </a:r>
            <a:r>
              <a:rPr lang="en-US" altLang="en-US" sz="3200" dirty="0">
                <a:solidFill>
                  <a:schemeClr val="tx2"/>
                </a:solidFill>
              </a:rPr>
              <a:t> sexuelle </a:t>
            </a:r>
          </a:p>
          <a:p>
            <a:r>
              <a:rPr lang="en-US" altLang="en-US" sz="3200" dirty="0"/>
              <a:t>  </a:t>
            </a:r>
            <a:endParaRPr lang="fr-FR" altLang="en-US" sz="3200" dirty="0">
              <a:solidFill>
                <a:schemeClr val="tx2"/>
              </a:solidFill>
            </a:endParaRPr>
          </a:p>
          <a:p>
            <a:r>
              <a:rPr lang="fr-FR" altLang="en-US" sz="3200" dirty="0">
                <a:solidFill>
                  <a:schemeClr val="tx2"/>
                </a:solidFill>
              </a:rPr>
              <a:t>  </a:t>
            </a:r>
            <a:r>
              <a:rPr lang="fr-FR" altLang="en-US" sz="2800" u="sng" dirty="0" smtClean="0">
                <a:solidFill>
                  <a:schemeClr val="tx2"/>
                </a:solidFill>
              </a:rPr>
              <a:t>90</a:t>
            </a:r>
            <a:r>
              <a:rPr lang="fr-FR" altLang="en-US" sz="2800" u="sng" dirty="0">
                <a:solidFill>
                  <a:schemeClr val="tx2"/>
                </a:solidFill>
              </a:rPr>
              <a:t>%</a:t>
            </a:r>
            <a:r>
              <a:rPr lang="fr-FR" altLang="en-US" sz="2800" dirty="0">
                <a:solidFill>
                  <a:schemeClr val="tx2"/>
                </a:solidFill>
              </a:rPr>
              <a:t>(35 des 39 patients T1a-T1c-T2a) ont repris une activité sexuelle satisfaisante </a:t>
            </a:r>
            <a:r>
              <a:rPr lang="fr-FR" altLang="en-US" sz="2800" dirty="0" smtClean="0">
                <a:solidFill>
                  <a:schemeClr val="tx2"/>
                </a:solidFill>
              </a:rPr>
              <a:t>après </a:t>
            </a:r>
            <a:r>
              <a:rPr lang="fr-FR" altLang="en-US" sz="2800" dirty="0">
                <a:solidFill>
                  <a:schemeClr val="tx2"/>
                </a:solidFill>
              </a:rPr>
              <a:t>une préservation nerveuse </a:t>
            </a:r>
            <a:r>
              <a:rPr lang="fr-FR" altLang="en-US" sz="2800" dirty="0" smtClean="0">
                <a:solidFill>
                  <a:schemeClr val="tx2"/>
                </a:solidFill>
              </a:rPr>
              <a:t>unilatérale </a:t>
            </a:r>
            <a:r>
              <a:rPr lang="en-US" altLang="en-US" sz="2800" b="1" dirty="0" smtClean="0">
                <a:solidFill>
                  <a:srgbClr val="FFC000"/>
                </a:solidFill>
              </a:rPr>
              <a:t>(nerve-sparing</a:t>
            </a:r>
            <a:r>
              <a:rPr lang="en-US" altLang="en-US" sz="2800" b="1" dirty="0">
                <a:solidFill>
                  <a:srgbClr val="FFC000"/>
                </a:solidFill>
              </a:rPr>
              <a:t>)</a:t>
            </a:r>
            <a:endParaRPr lang="en-US" altLang="en-US" sz="2800" dirty="0">
              <a:solidFill>
                <a:srgbClr val="FFC000"/>
              </a:solidFill>
            </a:endParaRPr>
          </a:p>
          <a:p>
            <a:r>
              <a:rPr lang="fr-FR" altLang="en-US" sz="3200" dirty="0">
                <a:solidFill>
                  <a:schemeClr val="tx2"/>
                </a:solidFill>
              </a:rPr>
              <a:t> </a:t>
            </a:r>
          </a:p>
          <a:p>
            <a:r>
              <a:rPr lang="fr-FR" altLang="en-US" sz="3200" dirty="0">
                <a:solidFill>
                  <a:schemeClr val="tx2"/>
                </a:solidFill>
              </a:rPr>
              <a:t> </a:t>
            </a:r>
            <a:r>
              <a:rPr lang="fr-FR" altLang="en-US" sz="3200" dirty="0" smtClean="0">
                <a:solidFill>
                  <a:schemeClr val="tx2"/>
                </a:solidFill>
              </a:rPr>
              <a:t> </a:t>
            </a:r>
            <a:r>
              <a:rPr lang="fr-FR" altLang="en-US" sz="2800" u="sng" dirty="0">
                <a:solidFill>
                  <a:schemeClr val="tx2"/>
                </a:solidFill>
              </a:rPr>
              <a:t>70% </a:t>
            </a:r>
            <a:r>
              <a:rPr lang="fr-FR" altLang="en-US" sz="2800" dirty="0">
                <a:solidFill>
                  <a:schemeClr val="tx2"/>
                </a:solidFill>
              </a:rPr>
              <a:t>(32 des 46 patients) ont repris une </a:t>
            </a:r>
            <a:r>
              <a:rPr lang="fr-FR" altLang="en-US" sz="2800" dirty="0" smtClean="0">
                <a:solidFill>
                  <a:schemeClr val="tx2"/>
                </a:solidFill>
              </a:rPr>
              <a:t>activité </a:t>
            </a:r>
            <a:r>
              <a:rPr lang="fr-FR" altLang="en-US" sz="2800" dirty="0">
                <a:solidFill>
                  <a:schemeClr val="tx2"/>
                </a:solidFill>
              </a:rPr>
              <a:t>sexuelle satisfaisante </a:t>
            </a:r>
            <a:r>
              <a:rPr lang="fr-FR" altLang="en-US" sz="2800" dirty="0" smtClean="0">
                <a:solidFill>
                  <a:schemeClr val="tx2"/>
                </a:solidFill>
              </a:rPr>
              <a:t>après traitement</a:t>
            </a:r>
            <a:r>
              <a:rPr lang="fr-FR" altLang="en-US" sz="2800" b="1" dirty="0" smtClean="0">
                <a:solidFill>
                  <a:srgbClr val="FFC000"/>
                </a:solidFill>
              </a:rPr>
              <a:t> complet</a:t>
            </a:r>
            <a:r>
              <a:rPr lang="fr-FR" altLang="en-US" sz="2800" dirty="0" smtClean="0">
                <a:solidFill>
                  <a:srgbClr val="FFC000"/>
                </a:solidFill>
              </a:rPr>
              <a:t/>
            </a:r>
            <a:br>
              <a:rPr lang="fr-FR" altLang="en-US" sz="2800" dirty="0" smtClean="0">
                <a:solidFill>
                  <a:srgbClr val="FFC000"/>
                </a:solidFill>
              </a:rPr>
            </a:br>
            <a:r>
              <a:rPr lang="fr-FR" altLang="en-US" sz="2800" dirty="0" smtClean="0">
                <a:solidFill>
                  <a:srgbClr val="FFC000"/>
                </a:solidFill>
              </a:rPr>
              <a:t/>
            </a:r>
            <a:br>
              <a:rPr lang="fr-FR" altLang="en-US" sz="2800" dirty="0" smtClean="0">
                <a:solidFill>
                  <a:srgbClr val="FFC000"/>
                </a:solidFill>
              </a:rPr>
            </a:br>
            <a:r>
              <a:rPr lang="fr-FR" altLang="en-US" sz="2800" dirty="0" smtClean="0">
                <a:solidFill>
                  <a:schemeClr val="tx2"/>
                </a:solidFill>
              </a:rPr>
              <a:t>Cette différence est significative P=0.0325 selon le test de Fisher.</a:t>
            </a:r>
            <a:endParaRPr lang="fr-FR" altLang="en-US" sz="2800" dirty="0">
              <a:solidFill>
                <a:schemeClr val="tx2"/>
              </a:solidFill>
            </a:endParaRPr>
          </a:p>
          <a:p>
            <a:r>
              <a:rPr lang="en-US" altLang="en-US" sz="3200" dirty="0">
                <a:solidFill>
                  <a:schemeClr val="tx2"/>
                </a:solidFill>
              </a:rPr>
              <a:t>  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altLang="en-US" sz="440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altLang="en-US" sz="4400">
                <a:latin typeface="Times New Roman" pitchFamily="18" charset="0"/>
                <a:cs typeface="Times New Roman" pitchFamily="18" charset="0"/>
              </a:rPr>
            </a:br>
            <a:endParaRPr lang="fr-F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AutoShape 3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914400"/>
            <a:ext cx="7620000" cy="762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sz="2800" smtClean="0">
                <a:solidFill>
                  <a:schemeClr val="bg2"/>
                </a:solidFill>
                <a:latin typeface="Verdana" pitchFamily="34" charset="0"/>
              </a:rPr>
              <a:t>Complications :</a:t>
            </a:r>
            <a:endParaRPr lang="en-US" altLang="en-US" sz="280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543800" cy="3581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12%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 d ‘infection urinaire qui a nécessité une antibiothérapie de 1 mois.</a:t>
            </a:r>
            <a:b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</a:br>
            <a:endParaRPr lang="fr-FR" altLang="en-US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3%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 d’incontinence urinaire d ‘effort stade </a:t>
            </a:r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1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                       </a:t>
            </a:r>
            <a:r>
              <a:rPr lang="en-US" altLang="en-US" sz="2400" dirty="0" smtClean="0">
                <a:solidFill>
                  <a:schemeClr val="bg2"/>
                </a:solidFill>
              </a:rPr>
              <a:t>et </a:t>
            </a:r>
            <a:r>
              <a:rPr lang="en-US" altLang="en-US" sz="2400" dirty="0" err="1" smtClean="0">
                <a:solidFill>
                  <a:schemeClr val="bg2"/>
                </a:solidFill>
              </a:rPr>
              <a:t>urgence</a:t>
            </a:r>
            <a:r>
              <a:rPr lang="en-US" altLang="en-US" sz="2400" dirty="0" smtClean="0">
                <a:solidFill>
                  <a:schemeClr val="bg2"/>
                </a:solidFill>
              </a:rPr>
              <a:t> </a:t>
            </a:r>
            <a:r>
              <a:rPr lang="en-US" altLang="en-US" sz="2400" dirty="0" err="1" smtClean="0">
                <a:solidFill>
                  <a:schemeClr val="bg2"/>
                </a:solidFill>
              </a:rPr>
              <a:t>mictionnelle</a:t>
            </a:r>
            <a:r>
              <a:rPr lang="en-US" altLang="en-US" sz="2400" dirty="0" smtClean="0">
                <a:solidFill>
                  <a:schemeClr val="bg2"/>
                </a:solidFill>
              </a:rPr>
              <a:t> 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amélioré 3 mois après.  </a:t>
            </a:r>
          </a:p>
          <a:p>
            <a:pPr eaLnBrk="1" hangingPunct="1">
              <a:lnSpc>
                <a:spcPct val="90000"/>
              </a:lnSpc>
            </a:pPr>
            <a:endParaRPr lang="fr-FR" altLang="en-US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3%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  avec sténose col vésical ou urétrale  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traités  par RTU avec succès </a:t>
            </a:r>
            <a:endParaRPr lang="fr-FR" altLang="en-US" sz="2400" b="1" dirty="0" smtClean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/>
      <p:bldP spid="18435" grpId="0" animBg="1"/>
      <p:bldP spid="18436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7772400" cy="4419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sz="2400" dirty="0" smtClean="0"/>
              <a:t>- 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Une très bonne tolérance immédiate et différée.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- Un taux de guérison de </a:t>
            </a:r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89%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 en une seule     séance .   </a:t>
            </a:r>
          </a:p>
          <a:p>
            <a:pPr eaLnBrk="1" hangingPunct="1">
              <a:buFontTx/>
              <a:buChar char="-"/>
              <a:defRPr/>
            </a:pP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Une </a:t>
            </a:r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sexualité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 conservé dans </a:t>
            </a:r>
            <a:r>
              <a:rPr lang="fr-FR" altLang="en-US" sz="2400" b="1" dirty="0" smtClean="0">
                <a:solidFill>
                  <a:schemeClr val="bg2"/>
                </a:solidFill>
                <a:latin typeface="Verdana" pitchFamily="34" charset="0"/>
              </a:rPr>
              <a:t>90% et 70% </a:t>
            </a:r>
            <a:r>
              <a:rPr lang="fr-FR" altLang="en-US" sz="2400" dirty="0" smtClean="0">
                <a:solidFill>
                  <a:schemeClr val="bg2"/>
                </a:solidFill>
                <a:latin typeface="Verdana" pitchFamily="34" charset="0"/>
              </a:rPr>
              <a:t>selon les cas.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-La </a:t>
            </a:r>
            <a:r>
              <a:rPr lang="en-US" sz="2400" b="1" dirty="0" err="1">
                <a:solidFill>
                  <a:schemeClr val="bg2"/>
                </a:solidFill>
              </a:rPr>
              <a:t>Survie</a:t>
            </a:r>
            <a:r>
              <a:rPr lang="en-US" sz="2400" b="1" dirty="0">
                <a:solidFill>
                  <a:schemeClr val="bg2"/>
                </a:solidFill>
              </a:rPr>
              <a:t> Specifique </a:t>
            </a:r>
            <a:r>
              <a:rPr lang="en-US" sz="2400" dirty="0">
                <a:solidFill>
                  <a:schemeClr val="bg2"/>
                </a:solidFill>
              </a:rPr>
              <a:t>du </a:t>
            </a:r>
            <a:r>
              <a:rPr lang="en-US" sz="2400" dirty="0" smtClean="0">
                <a:solidFill>
                  <a:schemeClr val="bg2"/>
                </a:solidFill>
              </a:rPr>
              <a:t>Cancer de la Prostate(</a:t>
            </a:r>
            <a:r>
              <a:rPr lang="en-US" sz="2400" b="1" dirty="0" smtClean="0">
                <a:solidFill>
                  <a:schemeClr val="bg2"/>
                </a:solidFill>
              </a:rPr>
              <a:t>SSCP</a:t>
            </a:r>
            <a:r>
              <a:rPr lang="en-US" sz="2400" dirty="0">
                <a:solidFill>
                  <a:schemeClr val="bg2"/>
                </a:solidFill>
              </a:rPr>
              <a:t>) </a:t>
            </a:r>
            <a:r>
              <a:rPr lang="en-US" sz="2400" dirty="0" err="1">
                <a:solidFill>
                  <a:schemeClr val="bg2"/>
                </a:solidFill>
              </a:rPr>
              <a:t>est</a:t>
            </a:r>
            <a:r>
              <a:rPr lang="en-US" sz="2400" dirty="0">
                <a:solidFill>
                  <a:schemeClr val="bg2"/>
                </a:solidFill>
              </a:rPr>
              <a:t> de </a:t>
            </a:r>
            <a:r>
              <a:rPr lang="en-US" sz="2400" b="1" dirty="0">
                <a:solidFill>
                  <a:schemeClr val="bg2"/>
                </a:solidFill>
              </a:rPr>
              <a:t>99% </a:t>
            </a:r>
            <a:r>
              <a:rPr lang="en-US" sz="2400" b="1" dirty="0" smtClean="0">
                <a:solidFill>
                  <a:schemeClr val="bg2"/>
                </a:solidFill>
              </a:rPr>
              <a:t>a 10 ans</a:t>
            </a:r>
            <a:r>
              <a:rPr lang="en-US" sz="2400" dirty="0" smtClean="0">
                <a:solidFill>
                  <a:schemeClr val="bg2"/>
                </a:solidFill>
              </a:rPr>
              <a:t>.</a:t>
            </a:r>
            <a:endParaRPr lang="fr-FR" altLang="en-US" sz="2400" dirty="0" smtClean="0">
              <a:solidFill>
                <a:schemeClr val="bg2"/>
              </a:solidFill>
              <a:latin typeface="Verdana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fr-FR" altLang="en-US" sz="2400" dirty="0" smtClean="0">
                <a:solidFill>
                  <a:schemeClr val="bg2"/>
                </a:solidFill>
              </a:rPr>
              <a:t>- L'</a:t>
            </a:r>
            <a:r>
              <a:rPr lang="fr-FR" altLang="en-US" sz="2400" b="1" dirty="0" err="1" smtClean="0">
                <a:solidFill>
                  <a:schemeClr val="bg2"/>
                </a:solidFill>
              </a:rPr>
              <a:t>Ablatherm</a:t>
            </a:r>
            <a:r>
              <a:rPr lang="fr-FR" altLang="en-US" sz="2400" dirty="0" smtClean="0">
                <a:solidFill>
                  <a:schemeClr val="bg2"/>
                </a:solidFill>
              </a:rPr>
              <a:t> permet un excellent contrôle local de la tumeur sans complication majeure avec une </a:t>
            </a:r>
            <a:r>
              <a:rPr lang="fr-FR" altLang="en-US" sz="2400" b="1" dirty="0" smtClean="0">
                <a:solidFill>
                  <a:schemeClr val="bg2"/>
                </a:solidFill>
              </a:rPr>
              <a:t>efficacité conservée à long terme</a:t>
            </a:r>
            <a:r>
              <a:rPr lang="fr-FR" altLang="en-US" sz="2400" dirty="0" smtClean="0">
                <a:solidFill>
                  <a:schemeClr val="bg2"/>
                </a:solidFill>
              </a:rPr>
              <a:t>.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en-US" sz="2400" dirty="0" smtClean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2534" name="AutoShape 6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620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1188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altLang="en-US" dirty="0" smtClean="0">
                <a:solidFill>
                  <a:schemeClr val="bg2"/>
                </a:solidFill>
              </a:rPr>
              <a:t>Conclusion :</a:t>
            </a:r>
            <a:r>
              <a:rPr lang="fr-FR" altLang="en-US" b="0" dirty="0" smtClean="0"/>
              <a:t/>
            </a:r>
            <a:br>
              <a:rPr lang="fr-FR" altLang="en-US" b="0" dirty="0" smtClean="0"/>
            </a:br>
            <a:r>
              <a:rPr lang="en-US" altLang="en-US" b="0" dirty="0" smtClean="0"/>
              <a:t>  </a:t>
            </a:r>
            <a:r>
              <a:rPr lang="fr-FR" altLang="en-US" b="0" dirty="0" smtClean="0"/>
              <a:t>Ces résultats à 10 ans montrent</a:t>
            </a:r>
            <a:br>
              <a:rPr lang="fr-FR" altLang="en-US" b="0" dirty="0" smtClean="0"/>
            </a:br>
            <a:r>
              <a:rPr lang="en-US" altLang="en-US" b="0" dirty="0" smtClean="0"/>
              <a:t> </a:t>
            </a:r>
            <a:br>
              <a:rPr lang="en-US" altLang="en-US" b="0" dirty="0" smtClean="0"/>
            </a:br>
            <a:endParaRPr lang="en-US" altLang="en-US" dirty="0" smtClean="0">
              <a:solidFill>
                <a:schemeClr val="bg2"/>
              </a:solidFill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90800" y="6581775"/>
            <a:ext cx="4495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107e </a:t>
            </a:r>
            <a:r>
              <a:rPr lang="en-US" sz="1200" dirty="0" err="1">
                <a:solidFill>
                  <a:srgbClr val="000000"/>
                </a:solidFill>
              </a:rPr>
              <a:t>congr</a:t>
            </a:r>
            <a:r>
              <a:rPr lang="pt-BR" sz="1200" dirty="0">
                <a:solidFill>
                  <a:srgbClr val="000000"/>
                </a:solidFill>
              </a:rPr>
              <a:t>ès de l’AFU- Palais des congrès-Paris-23/11/13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3.5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Capsules">
  <a:themeElements>
    <a:clrScheme name="Capsules 13">
      <a:dk1>
        <a:srgbClr val="6699FF"/>
      </a:dk1>
      <a:lt1>
        <a:srgbClr val="6699FF"/>
      </a:lt1>
      <a:dk2>
        <a:srgbClr val="FFFFFF"/>
      </a:dk2>
      <a:lt2>
        <a:srgbClr val="006699"/>
      </a:lt2>
      <a:accent1>
        <a:srgbClr val="33CCCC"/>
      </a:accent1>
      <a:accent2>
        <a:srgbClr val="006699"/>
      </a:accent2>
      <a:accent3>
        <a:srgbClr val="B8CAFF"/>
      </a:accent3>
      <a:accent4>
        <a:srgbClr val="5682DA"/>
      </a:accent4>
      <a:accent5>
        <a:srgbClr val="ADE2E2"/>
      </a:accent5>
      <a:accent6>
        <a:srgbClr val="005C8A"/>
      </a:accent6>
      <a:hlink>
        <a:srgbClr val="FFFFFF"/>
      </a:hlink>
      <a:folHlink>
        <a:srgbClr val="FFFFFF"/>
      </a:folHlink>
    </a:clrScheme>
    <a:fontScheme name="Capsu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3366CC"/>
        </a:dk1>
        <a:lt1>
          <a:srgbClr val="6699FF"/>
        </a:lt1>
        <a:dk2>
          <a:srgbClr val="FFFFFF"/>
        </a:dk2>
        <a:lt2>
          <a:srgbClr val="006699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2A56AE"/>
        </a:accent4>
        <a:accent5>
          <a:srgbClr val="ADE2E2"/>
        </a:accent5>
        <a:accent6>
          <a:srgbClr val="005C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3366CC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56AE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6699FF"/>
        </a:dk1>
        <a:lt1>
          <a:srgbClr val="6699FF"/>
        </a:lt1>
        <a:dk2>
          <a:srgbClr val="FFFFFF"/>
        </a:dk2>
        <a:lt2>
          <a:srgbClr val="006699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5682DA"/>
        </a:accent4>
        <a:accent5>
          <a:srgbClr val="ADE2E2"/>
        </a:accent5>
        <a:accent6>
          <a:srgbClr val="005C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6">
      <a:dk1>
        <a:srgbClr val="3366CC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2A56AE"/>
      </a:accent4>
      <a:accent5>
        <a:srgbClr val="DAEDEF"/>
      </a:accent5>
      <a:accent6>
        <a:srgbClr val="2D2D8A"/>
      </a:accent6>
      <a:hlink>
        <a:srgbClr val="FFFFFF"/>
      </a:hlink>
      <a:folHlink>
        <a:srgbClr val="FFFFF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3366CC"/>
        </a:dk1>
        <a:lt1>
          <a:srgbClr val="6699FF"/>
        </a:lt1>
        <a:dk2>
          <a:srgbClr val="FFFFFF"/>
        </a:dk2>
        <a:lt2>
          <a:srgbClr val="006699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2A56AE"/>
        </a:accent4>
        <a:accent5>
          <a:srgbClr val="ADE2E2"/>
        </a:accent5>
        <a:accent6>
          <a:srgbClr val="005C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3366CC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56AE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apsules 11">
    <a:dk1>
      <a:srgbClr val="3366CC"/>
    </a:dk1>
    <a:lt1>
      <a:srgbClr val="6699FF"/>
    </a:lt1>
    <a:dk2>
      <a:srgbClr val="FFFFFF"/>
    </a:dk2>
    <a:lt2>
      <a:srgbClr val="006699"/>
    </a:lt2>
    <a:accent1>
      <a:srgbClr val="33CCCC"/>
    </a:accent1>
    <a:accent2>
      <a:srgbClr val="006699"/>
    </a:accent2>
    <a:accent3>
      <a:srgbClr val="B8CAFF"/>
    </a:accent3>
    <a:accent4>
      <a:srgbClr val="2A56AE"/>
    </a:accent4>
    <a:accent5>
      <a:srgbClr val="ADE2E2"/>
    </a:accent5>
    <a:accent6>
      <a:srgbClr val="005C8A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4089</TotalTime>
  <Words>713</Words>
  <Application>Microsoft Office PowerPoint</Application>
  <PresentationFormat>On-screen Show (4:3)</PresentationFormat>
  <Paragraphs>142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Capsules</vt:lpstr>
      <vt:lpstr>Default Design</vt:lpstr>
      <vt:lpstr>PowerPoint Presentation</vt:lpstr>
      <vt:lpstr>PowerPoint Presentation</vt:lpstr>
      <vt:lpstr>                      Méthodes   </vt:lpstr>
      <vt:lpstr>Les critères d’inclusions</vt:lpstr>
      <vt:lpstr>100 patients d’age moyen 66 ans[52-87] avaient avant HIFU  une moyenne de  </vt:lpstr>
      <vt:lpstr>1er groupe : 48 patients: T1a(5pts) –T1b (3pts) -T1c (4pts)-T2a 19(pts)-T2b(17pts)   ont subis une  RTU  1 à 2 semaines avant HIFU  - 33 avec signes de prostatisme et d’obstruction  - 15 avec prostate &gt; 40 cc sans signe d’obstruction </vt:lpstr>
      <vt:lpstr>Tous les patients ont subis le traitement sous rachis anesthesie</vt:lpstr>
      <vt:lpstr>Tous les patients  ont quitté le centre 24 heures  après le HIFU </vt:lpstr>
      <vt:lpstr>Contrôle</vt:lpstr>
      <vt:lpstr>Résultats</vt:lpstr>
      <vt:lpstr>PowerPoint Presentation</vt:lpstr>
      <vt:lpstr>Resultats  :100 patients 3mois après hifu   1S   (2003-2006)</vt:lpstr>
      <vt:lpstr>PowerPoint Presentation</vt:lpstr>
      <vt:lpstr>Resultats : Entre 2003 -  2013</vt:lpstr>
      <vt:lpstr>Blocage androgenique </vt:lpstr>
      <vt:lpstr>PowerPoint Presentation</vt:lpstr>
      <vt:lpstr>Résultats</vt:lpstr>
      <vt:lpstr>PowerPoint Presentation</vt:lpstr>
      <vt:lpstr>Complications :</vt:lpstr>
      <vt:lpstr>Conclusion :   Ces résultats à 10 ans montrent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yehya</dc:creator>
  <cp:lastModifiedBy>PC</cp:lastModifiedBy>
  <cp:revision>296</cp:revision>
  <dcterms:created xsi:type="dcterms:W3CDTF">2004-09-01T18:39:48Z</dcterms:created>
  <dcterms:modified xsi:type="dcterms:W3CDTF">2013-11-16T11:44:19Z</dcterms:modified>
</cp:coreProperties>
</file>